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8" r:id="rId5"/>
    <p:sldMasterId id="2147483843" r:id="rId6"/>
    <p:sldMasterId id="2147483844" r:id="rId7"/>
  </p:sldMasterIdLst>
  <p:notesMasterIdLst>
    <p:notesMasterId r:id="rId44"/>
  </p:notesMasterIdLst>
  <p:handoutMasterIdLst>
    <p:handoutMasterId r:id="rId45"/>
  </p:handoutMasterIdLst>
  <p:sldIdLst>
    <p:sldId id="256" r:id="rId8"/>
    <p:sldId id="267" r:id="rId9"/>
    <p:sldId id="268" r:id="rId10"/>
    <p:sldId id="704" r:id="rId11"/>
    <p:sldId id="750" r:id="rId12"/>
    <p:sldId id="752" r:id="rId13"/>
    <p:sldId id="753" r:id="rId14"/>
    <p:sldId id="705" r:id="rId15"/>
    <p:sldId id="706" r:id="rId16"/>
    <p:sldId id="707" r:id="rId17"/>
    <p:sldId id="708" r:id="rId18"/>
    <p:sldId id="725" r:id="rId19"/>
    <p:sldId id="709" r:id="rId20"/>
    <p:sldId id="711" r:id="rId21"/>
    <p:sldId id="751" r:id="rId22"/>
    <p:sldId id="712" r:id="rId23"/>
    <p:sldId id="726" r:id="rId24"/>
    <p:sldId id="716" r:id="rId25"/>
    <p:sldId id="755" r:id="rId26"/>
    <p:sldId id="760" r:id="rId27"/>
    <p:sldId id="761" r:id="rId28"/>
    <p:sldId id="762" r:id="rId29"/>
    <p:sldId id="763" r:id="rId30"/>
    <p:sldId id="718" r:id="rId31"/>
    <p:sldId id="756" r:id="rId32"/>
    <p:sldId id="757" r:id="rId33"/>
    <p:sldId id="758" r:id="rId34"/>
    <p:sldId id="759" r:id="rId35"/>
    <p:sldId id="275" r:id="rId36"/>
    <p:sldId id="631" r:id="rId37"/>
    <p:sldId id="630" r:id="rId38"/>
    <p:sldId id="734" r:id="rId39"/>
    <p:sldId id="723" r:id="rId40"/>
    <p:sldId id="691" r:id="rId41"/>
    <p:sldId id="690" r:id="rId42"/>
    <p:sldId id="285" r:id="rId4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4463" autoAdjust="0"/>
  </p:normalViewPr>
  <p:slideViewPr>
    <p:cSldViewPr snapToGrid="0">
      <p:cViewPr varScale="1">
        <p:scale>
          <a:sx n="71" d="100"/>
          <a:sy n="71" d="100"/>
        </p:scale>
        <p:origin x="1138" y="48"/>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835AC-7BA7-4682-989B-B4469A7BE958}" type="doc">
      <dgm:prSet loTypeId="urn:microsoft.com/office/officeart/2005/8/layout/process2" loCatId="process" qsTypeId="urn:microsoft.com/office/officeart/2005/8/quickstyle/3d1" qsCatId="3D" csTypeId="urn:microsoft.com/office/officeart/2005/8/colors/accent1_2" csCatId="accent1" phldr="1"/>
      <dgm:spPr/>
    </dgm:pt>
    <dgm:pt modelId="{A4B1C3FC-98EB-4743-88AD-22E7AF2C2744}">
      <dgm:prSet phldrT="[Text]" custT="1"/>
      <dgm:spPr>
        <a:solidFill>
          <a:srgbClr val="0070C0"/>
        </a:solidFill>
      </dgm:spPr>
      <dgm:t>
        <a:bodyPr/>
        <a:lstStyle/>
        <a:p>
          <a:r>
            <a:rPr lang="en-US" sz="2800" b="1" dirty="0">
              <a:solidFill>
                <a:srgbClr val="002060"/>
              </a:solidFill>
            </a:rPr>
            <a:t>Request of Accommodation by School</a:t>
          </a:r>
        </a:p>
      </dgm:t>
    </dgm:pt>
    <dgm:pt modelId="{D4991291-1D3E-49AD-9CBC-D0B9480E48C8}" type="parTrans" cxnId="{05CFB480-C94C-46BA-9D7B-6DF45AE78C94}">
      <dgm:prSet/>
      <dgm:spPr/>
      <dgm:t>
        <a:bodyPr/>
        <a:lstStyle/>
        <a:p>
          <a:endParaRPr lang="en-US"/>
        </a:p>
      </dgm:t>
    </dgm:pt>
    <dgm:pt modelId="{12393197-0948-4A68-B416-80DA6D82F802}" type="sibTrans" cxnId="{05CFB480-C94C-46BA-9D7B-6DF45AE78C94}">
      <dgm:prSet/>
      <dgm:spPr>
        <a:solidFill>
          <a:srgbClr val="0070C0"/>
        </a:solidFill>
      </dgm:spPr>
      <dgm:t>
        <a:bodyPr/>
        <a:lstStyle/>
        <a:p>
          <a:endParaRPr lang="en-US"/>
        </a:p>
      </dgm:t>
    </dgm:pt>
    <dgm:pt modelId="{B16E6055-EDFB-49CD-ADAA-FDEF4DB85E63}">
      <dgm:prSet phldrT="[Text]" custT="1"/>
      <dgm:spPr>
        <a:solidFill>
          <a:srgbClr val="00863D"/>
        </a:solidFill>
      </dgm:spPr>
      <dgm:t>
        <a:bodyPr/>
        <a:lstStyle/>
        <a:p>
          <a:r>
            <a:rPr lang="en-US" sz="2800" b="1" dirty="0">
              <a:solidFill>
                <a:srgbClr val="002060"/>
              </a:solidFill>
            </a:rPr>
            <a:t>State Association Review</a:t>
          </a:r>
        </a:p>
      </dgm:t>
    </dgm:pt>
    <dgm:pt modelId="{78247F97-FD25-4C5F-9666-5E55F5994353}" type="parTrans" cxnId="{6C944AC2-CA94-4106-AA60-6E20D448C346}">
      <dgm:prSet/>
      <dgm:spPr/>
      <dgm:t>
        <a:bodyPr/>
        <a:lstStyle/>
        <a:p>
          <a:endParaRPr lang="en-US"/>
        </a:p>
      </dgm:t>
    </dgm:pt>
    <dgm:pt modelId="{D20C67F8-AAF8-4724-915D-77557D87321F}" type="sibTrans" cxnId="{6C944AC2-CA94-4106-AA60-6E20D448C346}">
      <dgm:prSet/>
      <dgm:spPr>
        <a:solidFill>
          <a:srgbClr val="00863D"/>
        </a:solidFill>
      </dgm:spPr>
      <dgm:t>
        <a:bodyPr/>
        <a:lstStyle/>
        <a:p>
          <a:endParaRPr lang="en-US"/>
        </a:p>
      </dgm:t>
    </dgm:pt>
    <dgm:pt modelId="{4068724F-2656-4DEE-8646-FBCC5EBABA02}">
      <dgm:prSet phldrT="[Text]" custT="1"/>
      <dgm:spPr>
        <a:solidFill>
          <a:srgbClr val="92D050"/>
        </a:solidFill>
      </dgm:spPr>
      <dgm:t>
        <a:bodyPr/>
        <a:lstStyle/>
        <a:p>
          <a:r>
            <a:rPr lang="en-US" sz="2800" b="1" dirty="0">
              <a:solidFill>
                <a:srgbClr val="002060"/>
              </a:solidFill>
            </a:rPr>
            <a:t>Written Determination from State Association</a:t>
          </a:r>
        </a:p>
      </dgm:t>
    </dgm:pt>
    <dgm:pt modelId="{FAAC5704-6B2A-4B05-9EDA-DE8545C6F142}" type="parTrans" cxnId="{5C61A390-6C4B-403E-8828-4A4FC3C6E8E5}">
      <dgm:prSet/>
      <dgm:spPr/>
      <dgm:t>
        <a:bodyPr/>
        <a:lstStyle/>
        <a:p>
          <a:endParaRPr lang="en-US"/>
        </a:p>
      </dgm:t>
    </dgm:pt>
    <dgm:pt modelId="{2F7F4A87-BEE7-4E09-B612-3204FA584649}" type="sibTrans" cxnId="{5C61A390-6C4B-403E-8828-4A4FC3C6E8E5}">
      <dgm:prSet/>
      <dgm:spPr>
        <a:solidFill>
          <a:srgbClr val="92D050"/>
        </a:solidFill>
      </dgm:spPr>
      <dgm:t>
        <a:bodyPr/>
        <a:lstStyle/>
        <a:p>
          <a:endParaRPr lang="en-US"/>
        </a:p>
      </dgm:t>
    </dgm:pt>
    <dgm:pt modelId="{C0FB0C7E-CBFB-467B-AFF4-93B0DB7DE455}">
      <dgm:prSet phldrT="[Text]" custT="1"/>
      <dgm:spPr>
        <a:solidFill>
          <a:srgbClr val="FF9900"/>
        </a:solidFill>
      </dgm:spPr>
      <dgm:t>
        <a:bodyPr/>
        <a:lstStyle/>
        <a:p>
          <a:r>
            <a:rPr lang="en-US" sz="2800" b="1" dirty="0">
              <a:solidFill>
                <a:srgbClr val="002060"/>
              </a:solidFill>
            </a:rPr>
            <a:t>Competition with Approval of Accommodation</a:t>
          </a:r>
        </a:p>
      </dgm:t>
    </dgm:pt>
    <dgm:pt modelId="{EDFEC1E4-8B44-45FE-A702-04F6E064F983}" type="parTrans" cxnId="{7F4796E1-4B24-48EB-9A61-95684270EB79}">
      <dgm:prSet/>
      <dgm:spPr/>
      <dgm:t>
        <a:bodyPr/>
        <a:lstStyle/>
        <a:p>
          <a:endParaRPr lang="en-US"/>
        </a:p>
      </dgm:t>
    </dgm:pt>
    <dgm:pt modelId="{4507DC97-E1FA-4606-AC09-9FB57177F915}" type="sibTrans" cxnId="{7F4796E1-4B24-48EB-9A61-95684270EB79}">
      <dgm:prSet/>
      <dgm:spPr/>
      <dgm:t>
        <a:bodyPr/>
        <a:lstStyle/>
        <a:p>
          <a:endParaRPr lang="en-US"/>
        </a:p>
      </dgm:t>
    </dgm:pt>
    <dgm:pt modelId="{3C30647F-7023-47BD-80BB-626465400E8D}" type="pres">
      <dgm:prSet presAssocID="{EEF835AC-7BA7-4682-989B-B4469A7BE958}" presName="linearFlow" presStyleCnt="0">
        <dgm:presLayoutVars>
          <dgm:resizeHandles val="exact"/>
        </dgm:presLayoutVars>
      </dgm:prSet>
      <dgm:spPr/>
    </dgm:pt>
    <dgm:pt modelId="{6C3C8CD8-03F6-4926-B2B3-2F28F2B74F3D}" type="pres">
      <dgm:prSet presAssocID="{A4B1C3FC-98EB-4743-88AD-22E7AF2C2744}" presName="node" presStyleLbl="node1" presStyleIdx="0" presStyleCnt="4" custScaleX="276936">
        <dgm:presLayoutVars>
          <dgm:bulletEnabled val="1"/>
        </dgm:presLayoutVars>
      </dgm:prSet>
      <dgm:spPr/>
    </dgm:pt>
    <dgm:pt modelId="{8B9802B6-2A1E-4E46-A9A1-063D127DDAE3}" type="pres">
      <dgm:prSet presAssocID="{12393197-0948-4A68-B416-80DA6D82F802}" presName="sibTrans" presStyleLbl="sibTrans2D1" presStyleIdx="0" presStyleCnt="3"/>
      <dgm:spPr/>
    </dgm:pt>
    <dgm:pt modelId="{578203D9-898F-4F4A-9BE7-8A65F5DFD6C3}" type="pres">
      <dgm:prSet presAssocID="{12393197-0948-4A68-B416-80DA6D82F802}" presName="connectorText" presStyleLbl="sibTrans2D1" presStyleIdx="0" presStyleCnt="3"/>
      <dgm:spPr/>
    </dgm:pt>
    <dgm:pt modelId="{9C66D5C4-3F28-4921-83F2-F1FF3306E118}" type="pres">
      <dgm:prSet presAssocID="{B16E6055-EDFB-49CD-ADAA-FDEF4DB85E63}" presName="node" presStyleLbl="node1" presStyleIdx="1" presStyleCnt="4" custScaleX="276936">
        <dgm:presLayoutVars>
          <dgm:bulletEnabled val="1"/>
        </dgm:presLayoutVars>
      </dgm:prSet>
      <dgm:spPr/>
    </dgm:pt>
    <dgm:pt modelId="{6D5D513C-4235-4773-8C1B-9E7F89B220E5}" type="pres">
      <dgm:prSet presAssocID="{D20C67F8-AAF8-4724-915D-77557D87321F}" presName="sibTrans" presStyleLbl="sibTrans2D1" presStyleIdx="1" presStyleCnt="3"/>
      <dgm:spPr/>
    </dgm:pt>
    <dgm:pt modelId="{1E604530-974B-4C1A-8B72-606D473BCC3D}" type="pres">
      <dgm:prSet presAssocID="{D20C67F8-AAF8-4724-915D-77557D87321F}" presName="connectorText" presStyleLbl="sibTrans2D1" presStyleIdx="1" presStyleCnt="3"/>
      <dgm:spPr/>
    </dgm:pt>
    <dgm:pt modelId="{5DA36336-D0CB-40A5-8731-D425E2D33E05}" type="pres">
      <dgm:prSet presAssocID="{4068724F-2656-4DEE-8646-FBCC5EBABA02}" presName="node" presStyleLbl="node1" presStyleIdx="2" presStyleCnt="4" custScaleX="276936">
        <dgm:presLayoutVars>
          <dgm:bulletEnabled val="1"/>
        </dgm:presLayoutVars>
      </dgm:prSet>
      <dgm:spPr/>
    </dgm:pt>
    <dgm:pt modelId="{B90EB91F-9EE4-4C62-8F32-F6603E646A01}" type="pres">
      <dgm:prSet presAssocID="{2F7F4A87-BEE7-4E09-B612-3204FA584649}" presName="sibTrans" presStyleLbl="sibTrans2D1" presStyleIdx="2" presStyleCnt="3"/>
      <dgm:spPr/>
    </dgm:pt>
    <dgm:pt modelId="{0E2AA5C6-6727-452A-87A1-E25382C0D418}" type="pres">
      <dgm:prSet presAssocID="{2F7F4A87-BEE7-4E09-B612-3204FA584649}" presName="connectorText" presStyleLbl="sibTrans2D1" presStyleIdx="2" presStyleCnt="3"/>
      <dgm:spPr/>
    </dgm:pt>
    <dgm:pt modelId="{F4A4317D-A8D5-4F6D-86D0-7E3DF23970CB}" type="pres">
      <dgm:prSet presAssocID="{C0FB0C7E-CBFB-467B-AFF4-93B0DB7DE455}" presName="node" presStyleLbl="node1" presStyleIdx="3" presStyleCnt="4" custScaleX="276936">
        <dgm:presLayoutVars>
          <dgm:bulletEnabled val="1"/>
        </dgm:presLayoutVars>
      </dgm:prSet>
      <dgm:spPr/>
    </dgm:pt>
  </dgm:ptLst>
  <dgm:cxnLst>
    <dgm:cxn modelId="{0DAE6020-F727-4221-9D8C-F471C7ECFCA3}" type="presOf" srcId="{2F7F4A87-BEE7-4E09-B612-3204FA584649}" destId="{0E2AA5C6-6727-452A-87A1-E25382C0D418}" srcOrd="1" destOrd="0" presId="urn:microsoft.com/office/officeart/2005/8/layout/process2"/>
    <dgm:cxn modelId="{6289C320-2366-4073-BA7B-1775B30BD6BB}" type="presOf" srcId="{B16E6055-EDFB-49CD-ADAA-FDEF4DB85E63}" destId="{9C66D5C4-3F28-4921-83F2-F1FF3306E118}" srcOrd="0" destOrd="0" presId="urn:microsoft.com/office/officeart/2005/8/layout/process2"/>
    <dgm:cxn modelId="{8A04564D-DFC3-4AED-B9BB-21134384C2B8}" type="presOf" srcId="{D20C67F8-AAF8-4724-915D-77557D87321F}" destId="{6D5D513C-4235-4773-8C1B-9E7F89B220E5}" srcOrd="0" destOrd="0" presId="urn:microsoft.com/office/officeart/2005/8/layout/process2"/>
    <dgm:cxn modelId="{115E0C7D-3DF0-4EE9-B473-D8F07398FCB7}" type="presOf" srcId="{A4B1C3FC-98EB-4743-88AD-22E7AF2C2744}" destId="{6C3C8CD8-03F6-4926-B2B3-2F28F2B74F3D}" srcOrd="0" destOrd="0" presId="urn:microsoft.com/office/officeart/2005/8/layout/process2"/>
    <dgm:cxn modelId="{05CFB480-C94C-46BA-9D7B-6DF45AE78C94}" srcId="{EEF835AC-7BA7-4682-989B-B4469A7BE958}" destId="{A4B1C3FC-98EB-4743-88AD-22E7AF2C2744}" srcOrd="0" destOrd="0" parTransId="{D4991291-1D3E-49AD-9CBC-D0B9480E48C8}" sibTransId="{12393197-0948-4A68-B416-80DA6D82F802}"/>
    <dgm:cxn modelId="{9E8BC785-E561-4C30-ACC4-8DBEE20BD076}" type="presOf" srcId="{4068724F-2656-4DEE-8646-FBCC5EBABA02}" destId="{5DA36336-D0CB-40A5-8731-D425E2D33E05}" srcOrd="0" destOrd="0" presId="urn:microsoft.com/office/officeart/2005/8/layout/process2"/>
    <dgm:cxn modelId="{5C61A390-6C4B-403E-8828-4A4FC3C6E8E5}" srcId="{EEF835AC-7BA7-4682-989B-B4469A7BE958}" destId="{4068724F-2656-4DEE-8646-FBCC5EBABA02}" srcOrd="2" destOrd="0" parTransId="{FAAC5704-6B2A-4B05-9EDA-DE8545C6F142}" sibTransId="{2F7F4A87-BEE7-4E09-B612-3204FA584649}"/>
    <dgm:cxn modelId="{DFEB2EA2-22A8-4296-A315-F022669C5299}" type="presOf" srcId="{12393197-0948-4A68-B416-80DA6D82F802}" destId="{578203D9-898F-4F4A-9BE7-8A65F5DFD6C3}" srcOrd="1" destOrd="0" presId="urn:microsoft.com/office/officeart/2005/8/layout/process2"/>
    <dgm:cxn modelId="{734E00A6-C3C0-4639-9F17-A85C2507D71B}" type="presOf" srcId="{EEF835AC-7BA7-4682-989B-B4469A7BE958}" destId="{3C30647F-7023-47BD-80BB-626465400E8D}" srcOrd="0" destOrd="0" presId="urn:microsoft.com/office/officeart/2005/8/layout/process2"/>
    <dgm:cxn modelId="{D2B360B3-A64C-438E-AD0B-C38745FCC767}" type="presOf" srcId="{12393197-0948-4A68-B416-80DA6D82F802}" destId="{8B9802B6-2A1E-4E46-A9A1-063D127DDAE3}" srcOrd="0" destOrd="0" presId="urn:microsoft.com/office/officeart/2005/8/layout/process2"/>
    <dgm:cxn modelId="{6C944AC2-CA94-4106-AA60-6E20D448C346}" srcId="{EEF835AC-7BA7-4682-989B-B4469A7BE958}" destId="{B16E6055-EDFB-49CD-ADAA-FDEF4DB85E63}" srcOrd="1" destOrd="0" parTransId="{78247F97-FD25-4C5F-9666-5E55F5994353}" sibTransId="{D20C67F8-AAF8-4724-915D-77557D87321F}"/>
    <dgm:cxn modelId="{C02850E0-5C67-4240-82C9-453100E99C98}" type="presOf" srcId="{2F7F4A87-BEE7-4E09-B612-3204FA584649}" destId="{B90EB91F-9EE4-4C62-8F32-F6603E646A01}" srcOrd="0" destOrd="0" presId="urn:microsoft.com/office/officeart/2005/8/layout/process2"/>
    <dgm:cxn modelId="{7F4796E1-4B24-48EB-9A61-95684270EB79}" srcId="{EEF835AC-7BA7-4682-989B-B4469A7BE958}" destId="{C0FB0C7E-CBFB-467B-AFF4-93B0DB7DE455}" srcOrd="3" destOrd="0" parTransId="{EDFEC1E4-8B44-45FE-A702-04F6E064F983}" sibTransId="{4507DC97-E1FA-4606-AC09-9FB57177F915}"/>
    <dgm:cxn modelId="{32A694F1-F8F5-4B9E-89B3-AB43CA62109E}" type="presOf" srcId="{C0FB0C7E-CBFB-467B-AFF4-93B0DB7DE455}" destId="{F4A4317D-A8D5-4F6D-86D0-7E3DF23970CB}" srcOrd="0" destOrd="0" presId="urn:microsoft.com/office/officeart/2005/8/layout/process2"/>
    <dgm:cxn modelId="{AC5D88F4-16F9-44A3-B0D0-D7F70501C482}" type="presOf" srcId="{D20C67F8-AAF8-4724-915D-77557D87321F}" destId="{1E604530-974B-4C1A-8B72-606D473BCC3D}" srcOrd="1" destOrd="0" presId="urn:microsoft.com/office/officeart/2005/8/layout/process2"/>
    <dgm:cxn modelId="{44098E46-57C9-4726-9768-0FF69003A78B}" type="presParOf" srcId="{3C30647F-7023-47BD-80BB-626465400E8D}" destId="{6C3C8CD8-03F6-4926-B2B3-2F28F2B74F3D}" srcOrd="0" destOrd="0" presId="urn:microsoft.com/office/officeart/2005/8/layout/process2"/>
    <dgm:cxn modelId="{D3824AE5-A81F-4A1B-9B64-7A4A1F8F9017}" type="presParOf" srcId="{3C30647F-7023-47BD-80BB-626465400E8D}" destId="{8B9802B6-2A1E-4E46-A9A1-063D127DDAE3}" srcOrd="1" destOrd="0" presId="urn:microsoft.com/office/officeart/2005/8/layout/process2"/>
    <dgm:cxn modelId="{0976AAD1-A3BB-43D2-B79A-72C05C1F34FE}" type="presParOf" srcId="{8B9802B6-2A1E-4E46-A9A1-063D127DDAE3}" destId="{578203D9-898F-4F4A-9BE7-8A65F5DFD6C3}" srcOrd="0" destOrd="0" presId="urn:microsoft.com/office/officeart/2005/8/layout/process2"/>
    <dgm:cxn modelId="{3F24DA6C-7FF8-4700-8944-5C1793AA7FA5}" type="presParOf" srcId="{3C30647F-7023-47BD-80BB-626465400E8D}" destId="{9C66D5C4-3F28-4921-83F2-F1FF3306E118}" srcOrd="2" destOrd="0" presId="urn:microsoft.com/office/officeart/2005/8/layout/process2"/>
    <dgm:cxn modelId="{B53821D5-CF00-4B55-83C3-8D3CC5B4042A}" type="presParOf" srcId="{3C30647F-7023-47BD-80BB-626465400E8D}" destId="{6D5D513C-4235-4773-8C1B-9E7F89B220E5}" srcOrd="3" destOrd="0" presId="urn:microsoft.com/office/officeart/2005/8/layout/process2"/>
    <dgm:cxn modelId="{E38AC65F-794B-4CD4-87BF-5ACAA1BB19CE}" type="presParOf" srcId="{6D5D513C-4235-4773-8C1B-9E7F89B220E5}" destId="{1E604530-974B-4C1A-8B72-606D473BCC3D}" srcOrd="0" destOrd="0" presId="urn:microsoft.com/office/officeart/2005/8/layout/process2"/>
    <dgm:cxn modelId="{971A29DD-6CAC-459E-B300-43A091576EB9}" type="presParOf" srcId="{3C30647F-7023-47BD-80BB-626465400E8D}" destId="{5DA36336-D0CB-40A5-8731-D425E2D33E05}" srcOrd="4" destOrd="0" presId="urn:microsoft.com/office/officeart/2005/8/layout/process2"/>
    <dgm:cxn modelId="{97D4B087-8E95-43D6-BD9E-066920FD9A52}" type="presParOf" srcId="{3C30647F-7023-47BD-80BB-626465400E8D}" destId="{B90EB91F-9EE4-4C62-8F32-F6603E646A01}" srcOrd="5" destOrd="0" presId="urn:microsoft.com/office/officeart/2005/8/layout/process2"/>
    <dgm:cxn modelId="{4A421C0E-08F8-4BEF-912A-A34F6148AAB9}" type="presParOf" srcId="{B90EB91F-9EE4-4C62-8F32-F6603E646A01}" destId="{0E2AA5C6-6727-452A-87A1-E25382C0D418}" srcOrd="0" destOrd="0" presId="urn:microsoft.com/office/officeart/2005/8/layout/process2"/>
    <dgm:cxn modelId="{BBFB45B0-E9C2-4821-B789-2711D2B21D89}" type="presParOf" srcId="{3C30647F-7023-47BD-80BB-626465400E8D}" destId="{F4A4317D-A8D5-4F6D-86D0-7E3DF23970CB}"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C8CD8-03F6-4926-B2B3-2F28F2B74F3D}">
      <dsp:nvSpPr>
        <dsp:cNvPr id="0" name=""/>
        <dsp:cNvSpPr/>
      </dsp:nvSpPr>
      <dsp:spPr>
        <a:xfrm>
          <a:off x="0" y="3706"/>
          <a:ext cx="6116052" cy="689085"/>
        </a:xfrm>
        <a:prstGeom prst="roundRect">
          <a:avLst>
            <a:gd name="adj" fmla="val 1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Request of Accommodation by School</a:t>
          </a:r>
        </a:p>
      </dsp:txBody>
      <dsp:txXfrm>
        <a:off x="20183" y="23889"/>
        <a:ext cx="6075686" cy="648719"/>
      </dsp:txXfrm>
    </dsp:sp>
    <dsp:sp modelId="{8B9802B6-2A1E-4E46-A9A1-063D127DDAE3}">
      <dsp:nvSpPr>
        <dsp:cNvPr id="0" name=""/>
        <dsp:cNvSpPr/>
      </dsp:nvSpPr>
      <dsp:spPr>
        <a:xfrm rot="5400000">
          <a:off x="2928822" y="710019"/>
          <a:ext cx="258407" cy="310088"/>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5000" y="735859"/>
        <a:ext cx="186052" cy="180885"/>
      </dsp:txXfrm>
    </dsp:sp>
    <dsp:sp modelId="{9C66D5C4-3F28-4921-83F2-F1FF3306E118}">
      <dsp:nvSpPr>
        <dsp:cNvPr id="0" name=""/>
        <dsp:cNvSpPr/>
      </dsp:nvSpPr>
      <dsp:spPr>
        <a:xfrm>
          <a:off x="0" y="1037335"/>
          <a:ext cx="6116052" cy="689085"/>
        </a:xfrm>
        <a:prstGeom prst="roundRect">
          <a:avLst>
            <a:gd name="adj" fmla="val 1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State Association Review</a:t>
          </a:r>
        </a:p>
      </dsp:txBody>
      <dsp:txXfrm>
        <a:off x="20183" y="1057518"/>
        <a:ext cx="6075686" cy="648719"/>
      </dsp:txXfrm>
    </dsp:sp>
    <dsp:sp modelId="{6D5D513C-4235-4773-8C1B-9E7F89B220E5}">
      <dsp:nvSpPr>
        <dsp:cNvPr id="0" name=""/>
        <dsp:cNvSpPr/>
      </dsp:nvSpPr>
      <dsp:spPr>
        <a:xfrm rot="5400000">
          <a:off x="2928822" y="1743648"/>
          <a:ext cx="258407" cy="310088"/>
        </a:xfrm>
        <a:prstGeom prst="rightArrow">
          <a:avLst>
            <a:gd name="adj1" fmla="val 60000"/>
            <a:gd name="adj2" fmla="val 5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5000" y="1769488"/>
        <a:ext cx="186052" cy="180885"/>
      </dsp:txXfrm>
    </dsp:sp>
    <dsp:sp modelId="{5DA36336-D0CB-40A5-8731-D425E2D33E05}">
      <dsp:nvSpPr>
        <dsp:cNvPr id="0" name=""/>
        <dsp:cNvSpPr/>
      </dsp:nvSpPr>
      <dsp:spPr>
        <a:xfrm>
          <a:off x="0" y="2070963"/>
          <a:ext cx="6116052" cy="689085"/>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Written Determination from State Association</a:t>
          </a:r>
        </a:p>
      </dsp:txBody>
      <dsp:txXfrm>
        <a:off x="20183" y="2091146"/>
        <a:ext cx="6075686" cy="648719"/>
      </dsp:txXfrm>
    </dsp:sp>
    <dsp:sp modelId="{B90EB91F-9EE4-4C62-8F32-F6603E646A01}">
      <dsp:nvSpPr>
        <dsp:cNvPr id="0" name=""/>
        <dsp:cNvSpPr/>
      </dsp:nvSpPr>
      <dsp:spPr>
        <a:xfrm rot="5400000">
          <a:off x="2928822" y="2777276"/>
          <a:ext cx="258407" cy="310088"/>
        </a:xfrm>
        <a:prstGeom prst="rightArrow">
          <a:avLst>
            <a:gd name="adj1" fmla="val 60000"/>
            <a:gd name="adj2" fmla="val 5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5000" y="2803116"/>
        <a:ext cx="186052" cy="180885"/>
      </dsp:txXfrm>
    </dsp:sp>
    <dsp:sp modelId="{F4A4317D-A8D5-4F6D-86D0-7E3DF23970CB}">
      <dsp:nvSpPr>
        <dsp:cNvPr id="0" name=""/>
        <dsp:cNvSpPr/>
      </dsp:nvSpPr>
      <dsp:spPr>
        <a:xfrm>
          <a:off x="0" y="3104592"/>
          <a:ext cx="6116052" cy="689085"/>
        </a:xfrm>
        <a:prstGeom prst="roundRect">
          <a:avLst>
            <a:gd name="adj" fmla="val 10000"/>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Competition with Approval of Accommodation</a:t>
          </a:r>
        </a:p>
      </dsp:txBody>
      <dsp:txXfrm>
        <a:off x="20183" y="3124775"/>
        <a:ext cx="6075686" cy="6487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1"/>
            <a:ext cx="3038475" cy="465138"/>
          </a:xfrm>
          <a:prstGeom prst="rect">
            <a:avLst/>
          </a:prstGeom>
        </p:spPr>
        <p:txBody>
          <a:bodyPr vert="horz" lIns="93166" tIns="46583" rIns="93166" bIns="46583" rtlCol="0"/>
          <a:lstStyle>
            <a:lvl1pPr algn="l" eaLnBrk="1" hangingPunct="1">
              <a:defRPr sz="1200">
                <a:latin typeface="Arial"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3970339" y="1"/>
            <a:ext cx="3038475" cy="465138"/>
          </a:xfrm>
          <a:prstGeom prst="rect">
            <a:avLst/>
          </a:prstGeom>
        </p:spPr>
        <p:txBody>
          <a:bodyPr vert="horz" lIns="93166" tIns="46583" rIns="93166" bIns="46583" rtlCol="0"/>
          <a:lstStyle>
            <a:lvl1pPr algn="r" eaLnBrk="1" hangingPunct="1">
              <a:defRPr sz="1200">
                <a:latin typeface="Arial" charset="0"/>
                <a:cs typeface="Arial" charset="0"/>
              </a:defRPr>
            </a:lvl1pPr>
          </a:lstStyle>
          <a:p>
            <a:pPr>
              <a:defRPr/>
            </a:pPr>
            <a:fld id="{6C7E80D5-F1A8-4E6F-862E-E650C877881E}" type="datetimeFigureOut">
              <a:rPr lang="en-US"/>
              <a:pPr>
                <a:defRPr/>
              </a:pPr>
              <a:t>7/20/2023</a:t>
            </a:fld>
            <a:endParaRPr lang="en-US" dirty="0"/>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8829675"/>
            <a:ext cx="3038475" cy="465138"/>
          </a:xfrm>
          <a:prstGeom prst="rect">
            <a:avLst/>
          </a:prstGeom>
        </p:spPr>
        <p:txBody>
          <a:bodyPr vert="horz" lIns="93166" tIns="46583" rIns="93166" bIns="46583" rtlCol="0" anchor="b"/>
          <a:lstStyle>
            <a:lvl1pPr algn="l" eaLnBrk="1" hangingPunct="1">
              <a:defRPr sz="1200">
                <a:latin typeface="Arial" charset="0"/>
                <a:cs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3970339" y="8829675"/>
            <a:ext cx="3038475" cy="465138"/>
          </a:xfrm>
          <a:prstGeom prst="rect">
            <a:avLst/>
          </a:prstGeom>
        </p:spPr>
        <p:txBody>
          <a:bodyPr vert="horz" lIns="93166" tIns="46583" rIns="93166" bIns="46583"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1"/>
            <a:ext cx="3038475" cy="465138"/>
          </a:xfrm>
          <a:prstGeom prst="rect">
            <a:avLst/>
          </a:prstGeom>
        </p:spPr>
        <p:txBody>
          <a:bodyPr vert="horz" lIns="93166" tIns="46583" rIns="93166" bIns="46583" rtlCol="0"/>
          <a:lstStyle>
            <a:lvl1pPr algn="l" eaLnBrk="1" hangingPunct="1">
              <a:defRPr sz="1200">
                <a:latin typeface="Arial"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3970339" y="1"/>
            <a:ext cx="3038475" cy="465138"/>
          </a:xfrm>
          <a:prstGeom prst="rect">
            <a:avLst/>
          </a:prstGeom>
        </p:spPr>
        <p:txBody>
          <a:bodyPr vert="horz" lIns="93166" tIns="46583" rIns="93166" bIns="46583" rtlCol="0"/>
          <a:lstStyle>
            <a:lvl1pPr algn="r" eaLnBrk="1" hangingPunct="1">
              <a:defRPr sz="1200">
                <a:latin typeface="Arial" charset="0"/>
                <a:cs typeface="Arial" charset="0"/>
              </a:defRPr>
            </a:lvl1pPr>
          </a:lstStyle>
          <a:p>
            <a:pPr>
              <a:defRPr/>
            </a:pPr>
            <a:fld id="{5785C147-DE6E-44AF-9501-F5A9E3994E64}" type="datetimeFigureOut">
              <a:rPr lang="en-US"/>
              <a:pPr>
                <a:defRPr/>
              </a:pPr>
              <a:t>7/20/2023</a:t>
            </a:fld>
            <a:endParaRPr lang="en-US" dirty="0"/>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6" tIns="46583" rIns="93166" bIns="46583" rtlCol="0" anchor="ctr"/>
          <a:lstStyle/>
          <a:p>
            <a:pPr lvl="0"/>
            <a:endParaRPr lang="en-US" noProof="0" dirty="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01675" y="4416425"/>
            <a:ext cx="5607050" cy="4183063"/>
          </a:xfrm>
          <a:prstGeom prst="rect">
            <a:avLst/>
          </a:prstGeom>
        </p:spPr>
        <p:txBody>
          <a:bodyPr vert="horz" lIns="93166" tIns="46583" rIns="93166" bIns="4658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8829675"/>
            <a:ext cx="3038475" cy="465138"/>
          </a:xfrm>
          <a:prstGeom prst="rect">
            <a:avLst/>
          </a:prstGeom>
        </p:spPr>
        <p:txBody>
          <a:bodyPr vert="horz" lIns="93166" tIns="46583" rIns="93166" bIns="46583" rtlCol="0" anchor="b"/>
          <a:lstStyle>
            <a:lvl1pPr algn="l" eaLnBrk="1" hangingPunct="1">
              <a:defRPr sz="1200">
                <a:latin typeface="Arial"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3970339" y="8829675"/>
            <a:ext cx="3038475" cy="465138"/>
          </a:xfrm>
          <a:prstGeom prst="rect">
            <a:avLst/>
          </a:prstGeom>
        </p:spPr>
        <p:txBody>
          <a:bodyPr vert="horz" lIns="93166" tIns="46583" rIns="93166" bIns="46583"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857" indent="-285714">
              <a:defRPr>
                <a:solidFill>
                  <a:schemeClr val="tx1"/>
                </a:solidFill>
                <a:latin typeface="Arial" panose="020B0604020202020204" pitchFamily="34" charset="0"/>
                <a:cs typeface="Arial" panose="020B0604020202020204" pitchFamily="34" charset="0"/>
              </a:defRPr>
            </a:lvl2pPr>
            <a:lvl3pPr marL="1142857" indent="-228571">
              <a:defRPr>
                <a:solidFill>
                  <a:schemeClr val="tx1"/>
                </a:solidFill>
                <a:latin typeface="Arial" panose="020B0604020202020204" pitchFamily="34" charset="0"/>
                <a:cs typeface="Arial" panose="020B0604020202020204" pitchFamily="34" charset="0"/>
              </a:defRPr>
            </a:lvl3pPr>
            <a:lvl4pPr marL="1599999" indent="-228571">
              <a:defRPr>
                <a:solidFill>
                  <a:schemeClr val="tx1"/>
                </a:solidFill>
                <a:latin typeface="Arial" panose="020B0604020202020204" pitchFamily="34" charset="0"/>
                <a:cs typeface="Arial" panose="020B0604020202020204" pitchFamily="34" charset="0"/>
              </a:defRPr>
            </a:lvl4pPr>
            <a:lvl5pPr marL="2057142" indent="-228571">
              <a:defRPr>
                <a:solidFill>
                  <a:schemeClr val="tx1"/>
                </a:solidFill>
                <a:latin typeface="Arial" panose="020B0604020202020204" pitchFamily="34" charset="0"/>
                <a:cs typeface="Arial" panose="020B0604020202020204" pitchFamily="34" charset="0"/>
              </a:defRPr>
            </a:lvl5pPr>
            <a:lvl6pPr marL="2514285" indent="-22857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427" indent="-22857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570" indent="-22857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712" indent="-22857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pPr>
            <a:r>
              <a:rPr lang="en-US" b="1" dirty="0">
                <a:solidFill>
                  <a:schemeClr val="tx1"/>
                </a:solidFill>
                <a:ea typeface="Arial" panose="020B0604020202020204" pitchFamily="34" charset="0"/>
              </a:rPr>
              <a:t>Rule 8-2-1g:</a:t>
            </a:r>
          </a:p>
          <a:p>
            <a:pPr marL="169530" indent="-169530">
              <a:spcBef>
                <a:spcPts val="0"/>
              </a:spcBef>
              <a:spcAft>
                <a:spcPts val="0"/>
              </a:spcAft>
              <a:buFont typeface="Wingdings" panose="05000000000000000000" pitchFamily="2" charset="2"/>
              <a:buChar char="§"/>
            </a:pPr>
            <a:r>
              <a:rPr lang="en-US" dirty="0">
                <a:solidFill>
                  <a:schemeClr val="tx1"/>
                </a:solidFill>
                <a:ea typeface="Arial" panose="020B0604020202020204" pitchFamily="34" charset="0"/>
              </a:rPr>
              <a:t>Removes language requiring some part of the body be at or above the surface during the backstroke finish; </a:t>
            </a:r>
          </a:p>
          <a:p>
            <a:pPr marL="169530" indent="-169530">
              <a:spcBef>
                <a:spcPts val="0"/>
              </a:spcBef>
              <a:spcAft>
                <a:spcPts val="0"/>
              </a:spcAft>
              <a:buFont typeface="Wingdings" panose="05000000000000000000" pitchFamily="2" charset="2"/>
              <a:buChar char="§"/>
            </a:pPr>
            <a:r>
              <a:rPr lang="en-US" dirty="0">
                <a:solidFill>
                  <a:schemeClr val="tx1"/>
                </a:solidFill>
                <a:ea typeface="Arial" panose="020B0604020202020204" pitchFamily="34" charset="0"/>
              </a:rPr>
              <a:t>Once some part of the swimmer’s head has passed the </a:t>
            </a:r>
            <a:r>
              <a:rPr lang="en-US" b="0" dirty="0">
                <a:solidFill>
                  <a:schemeClr val="tx1"/>
                </a:solidFill>
                <a:ea typeface="Arial" panose="020B0604020202020204" pitchFamily="34" charset="0"/>
              </a:rPr>
              <a:t>final 5-yard/5-meter mark immediately prior to reaching for the backstroke finish, the swimmer may now be completely submerged and continue propulsive movements until touching the wall.  </a:t>
            </a:r>
            <a:endParaRPr lang="en-US" b="0" dirty="0">
              <a:solidFill>
                <a:schemeClr val="tx1"/>
              </a:solidFill>
              <a:ea typeface="Times New Roman" panose="02020603050405020304" pitchFamily="18" charset="0"/>
            </a:endParaRPr>
          </a:p>
          <a:p>
            <a:pPr defTabSz="904159">
              <a:defRPr/>
            </a:pPr>
            <a:endParaRPr lang="en-US" b="1" dirty="0">
              <a:solidFill>
                <a:schemeClr val="tx1"/>
              </a:solidFill>
              <a:ea typeface="Arial" panose="020B0604020202020204" pitchFamily="34" charset="0"/>
            </a:endParaRPr>
          </a:p>
          <a:p>
            <a:pPr defTabSz="904159">
              <a:defRPr/>
            </a:pPr>
            <a:r>
              <a:rPr lang="en-US" b="1" dirty="0">
                <a:solidFill>
                  <a:schemeClr val="tx1"/>
                </a:solidFill>
                <a:ea typeface="Arial" panose="020B0604020202020204" pitchFamily="34" charset="0"/>
              </a:rPr>
              <a:t>Rationale:</a:t>
            </a:r>
            <a:r>
              <a:rPr lang="en-US" dirty="0">
                <a:solidFill>
                  <a:schemeClr val="tx1"/>
                </a:solidFill>
                <a:ea typeface="Arial" panose="020B0604020202020204" pitchFamily="34" charset="0"/>
              </a:rPr>
              <a:t> </a:t>
            </a:r>
            <a:r>
              <a:rPr lang="en-US" dirty="0">
                <a:solidFill>
                  <a:schemeClr val="tx1"/>
                </a:solidFill>
                <a:ea typeface="'calibri',sans-serif"/>
              </a:rPr>
              <a:t>The change aligns with national trends, allows the official to concentrate on the backstroke finish (wall touch), and may prevent lunging at the wall which reduces risk.</a:t>
            </a:r>
            <a:br>
              <a:rPr lang="en-US" dirty="0">
                <a:solidFill>
                  <a:schemeClr val="tx1"/>
                </a:solidFill>
                <a:ea typeface="'calibri',sans-serif"/>
              </a:rPr>
            </a:br>
            <a:endParaRPr lang="en-US" dirty="0">
              <a:solidFill>
                <a:schemeClr val="tx1"/>
              </a:solidFill>
            </a:endParaRPr>
          </a:p>
          <a:p>
            <a:pPr defTabSz="904159">
              <a:defRPr/>
            </a:pPr>
            <a:r>
              <a:rPr lang="en-US" b="1" dirty="0">
                <a:solidFill>
                  <a:schemeClr val="tx1"/>
                </a:solidFill>
              </a:rPr>
              <a:t>Comments: </a:t>
            </a:r>
            <a:r>
              <a:rPr lang="en-US" kern="100" dirty="0">
                <a:solidFill>
                  <a:schemeClr val="tx1"/>
                </a:solidFill>
                <a:ea typeface="'calibri',sans-serif"/>
                <a:cs typeface="Calibri" panose="020F0502020204030204" pitchFamily="34" charset="0"/>
              </a:rPr>
              <a:t>Removing the language about some part of the body at or above the surface may prevent lunging immediately prior to the finish, which reduces risk. The change aligns with national trends and allows the official to concentrate on the backstroke finish. The backstroke flags are positioned at the 5-yard mark in 25-yard pools and at the 5-meter mark in 25-meter facilities and shall be used as the point where the swimmer may resubmerge once their head is at or beyond this mark.  </a:t>
            </a:r>
            <a:endParaRPr lang="en-US" kern="100" dirty="0">
              <a:solidFill>
                <a:schemeClr val="tx1"/>
              </a:solidFill>
              <a:ea typeface="Calibri" panose="020F0502020204030204" pitchFamily="34" charset="0"/>
              <a:cs typeface="Times New Roman" panose="02020603050405020304" pitchFamily="18" charset="0"/>
            </a:endParaRPr>
          </a:p>
          <a:p>
            <a:pPr defTabSz="904159">
              <a:defRPr/>
            </a:pP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dirty="0"/>
          </a:p>
        </p:txBody>
      </p:sp>
    </p:spTree>
    <p:extLst>
      <p:ext uri="{BB962C8B-B14F-4D97-AF65-F5344CB8AC3E}">
        <p14:creationId xmlns:p14="http://schemas.microsoft.com/office/powerpoint/2010/main" val="340627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pPr>
            <a:r>
              <a:rPr lang="en-US" b="1" dirty="0">
                <a:ea typeface="Arial" panose="020B0604020202020204" pitchFamily="34" charset="0"/>
              </a:rPr>
              <a:t>Former Rule 8-2-2d:</a:t>
            </a:r>
            <a:endParaRPr lang="en-US" dirty="0">
              <a:ea typeface="Times New Roman" panose="02020603050405020304" pitchFamily="18" charset="0"/>
            </a:endParaRPr>
          </a:p>
          <a:p>
            <a:pPr marL="189937" indent="-169530">
              <a:spcBef>
                <a:spcPts val="0"/>
              </a:spcBef>
              <a:spcAft>
                <a:spcPts val="0"/>
              </a:spcAft>
              <a:buFont typeface="Wingdings" panose="05000000000000000000" pitchFamily="2" charset="2"/>
              <a:buChar char="§"/>
            </a:pPr>
            <a:r>
              <a:rPr lang="en-US" dirty="0">
                <a:ea typeface="Times New Roman" panose="02020603050405020304" pitchFamily="18" charset="0"/>
              </a:rPr>
              <a:t>Removed language prohibiting sculling after the initial pull-out following the start or turn;</a:t>
            </a:r>
          </a:p>
          <a:p>
            <a:pPr marL="189937" indent="-169530">
              <a:spcBef>
                <a:spcPts val="0"/>
              </a:spcBef>
              <a:spcAft>
                <a:spcPts val="0"/>
              </a:spcAft>
              <a:buFont typeface="Wingdings" panose="05000000000000000000" pitchFamily="2" charset="2"/>
              <a:buChar char="§"/>
            </a:pPr>
            <a:r>
              <a:rPr lang="en-US" dirty="0">
                <a:ea typeface="Arial" panose="020B0604020202020204" pitchFamily="34" charset="0"/>
              </a:rPr>
              <a:t>There is no competitive advantage</a:t>
            </a:r>
          </a:p>
          <a:p>
            <a:pPr marL="189937" indent="-169530">
              <a:spcBef>
                <a:spcPts val="0"/>
              </a:spcBef>
              <a:spcAft>
                <a:spcPts val="0"/>
              </a:spcAft>
              <a:buFont typeface="Wingdings" panose="05000000000000000000" pitchFamily="2" charset="2"/>
              <a:buChar char="§"/>
            </a:pPr>
            <a:r>
              <a:rPr lang="en-US" dirty="0">
                <a:ea typeface="Arial" panose="020B0604020202020204" pitchFamily="34" charset="0"/>
              </a:rPr>
              <a:t>Difficult to observe</a:t>
            </a:r>
          </a:p>
          <a:p>
            <a:pPr>
              <a:spcBef>
                <a:spcPts val="0"/>
              </a:spcBef>
              <a:spcAft>
                <a:spcPts val="0"/>
              </a:spcAft>
            </a:pPr>
            <a:endParaRPr lang="en-US" b="1" dirty="0">
              <a:ea typeface="Arial" panose="020B0604020202020204" pitchFamily="34" charset="0"/>
            </a:endParaRPr>
          </a:p>
          <a:p>
            <a:pPr>
              <a:spcBef>
                <a:spcPts val="0"/>
              </a:spcBef>
              <a:spcAft>
                <a:spcPts val="0"/>
              </a:spcAft>
            </a:pPr>
            <a:r>
              <a:rPr lang="en-US" b="1" dirty="0">
                <a:ea typeface="Arial" panose="020B0604020202020204" pitchFamily="34" charset="0"/>
              </a:rPr>
              <a:t>Rationale:</a:t>
            </a:r>
            <a:r>
              <a:rPr lang="en-US" dirty="0">
                <a:ea typeface="Arial" panose="020B0604020202020204" pitchFamily="34" charset="0"/>
              </a:rPr>
              <a:t> Change provides clarity, consistency, and alignment with national trends and do not provide a competitive advantage. Sculling does not provide a competitive advantage. The benefits of hand moment at the end of the initial pull-down are minimal, and likely non-existent. It is extremely difficult to detect as well. The remaining breaststroke rules have been re-lettered. </a:t>
            </a:r>
            <a:endParaRPr lang="en-US" dirty="0">
              <a:ea typeface="Times New Roman" panose="02020603050405020304" pitchFamily="18" charset="0"/>
            </a:endParaRPr>
          </a:p>
          <a:p>
            <a:pPr>
              <a:spcBef>
                <a:spcPts val="0"/>
              </a:spcBef>
              <a:spcAft>
                <a:spcPts val="0"/>
              </a:spcAft>
            </a:pPr>
            <a:r>
              <a:rPr lang="en-US" dirty="0">
                <a:ea typeface="Arial" panose="020B0604020202020204" pitchFamily="34" charset="0"/>
              </a:rPr>
              <a:t> </a:t>
            </a: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11</a:t>
            </a:fld>
            <a:endParaRPr lang="en-US" dirty="0"/>
          </a:p>
        </p:txBody>
      </p:sp>
    </p:spTree>
    <p:extLst>
      <p:ext uri="{BB962C8B-B14F-4D97-AF65-F5344CB8AC3E}">
        <p14:creationId xmlns:p14="http://schemas.microsoft.com/office/powerpoint/2010/main" val="428019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9928" indent="-439522">
              <a:spcBef>
                <a:spcPts val="0"/>
              </a:spcBef>
              <a:spcAft>
                <a:spcPts val="0"/>
              </a:spcAft>
            </a:pPr>
            <a:r>
              <a:rPr lang="en-US" b="1" dirty="0">
                <a:ea typeface="Arial" panose="020B0604020202020204" pitchFamily="34" charset="0"/>
              </a:rPr>
              <a:t>Rule 8-2-2d:</a:t>
            </a:r>
          </a:p>
          <a:p>
            <a:pPr marL="189937" indent="-169530">
              <a:spcBef>
                <a:spcPts val="0"/>
              </a:spcBef>
              <a:spcAft>
                <a:spcPts val="0"/>
              </a:spcAft>
              <a:buFont typeface="Wingdings" panose="05000000000000000000" pitchFamily="2" charset="2"/>
              <a:buChar char="§"/>
            </a:pPr>
            <a:r>
              <a:rPr lang="en-US" dirty="0">
                <a:ea typeface="Arial" panose="020B0604020202020204" pitchFamily="34" charset="0"/>
              </a:rPr>
              <a:t>The requirement of arms moving in the same horizontal plane was eliminated; </a:t>
            </a:r>
          </a:p>
          <a:p>
            <a:pPr marL="189937" indent="-169530">
              <a:spcBef>
                <a:spcPts val="0"/>
              </a:spcBef>
              <a:spcAft>
                <a:spcPts val="0"/>
              </a:spcAft>
              <a:buFont typeface="Wingdings" panose="05000000000000000000" pitchFamily="2" charset="2"/>
              <a:buChar char="§"/>
            </a:pPr>
            <a:r>
              <a:rPr lang="en-US" dirty="0">
                <a:ea typeface="Arial" panose="020B0604020202020204" pitchFamily="34" charset="0"/>
              </a:rPr>
              <a:t>Will permit swimmer to begin pullout without being perfectly level on the breast;</a:t>
            </a:r>
          </a:p>
          <a:p>
            <a:pPr marL="189937" indent="-169530">
              <a:spcBef>
                <a:spcPts val="0"/>
              </a:spcBef>
              <a:spcAft>
                <a:spcPts val="0"/>
              </a:spcAft>
              <a:buFont typeface="Wingdings" panose="05000000000000000000" pitchFamily="2" charset="2"/>
              <a:buChar char="§"/>
            </a:pPr>
            <a:r>
              <a:rPr lang="en-US" dirty="0">
                <a:ea typeface="Arial" panose="020B0604020202020204" pitchFamily="34" charset="0"/>
              </a:rPr>
              <a:t>Difficult to observe by officials.</a:t>
            </a:r>
            <a:br>
              <a:rPr lang="en-US" dirty="0">
                <a:ea typeface="Arial" panose="020B0604020202020204" pitchFamily="34" charset="0"/>
              </a:rPr>
            </a:br>
            <a:endParaRPr lang="en-US" b="1" dirty="0">
              <a:ea typeface="Arial" panose="020B0604020202020204" pitchFamily="34" charset="0"/>
            </a:endParaRPr>
          </a:p>
          <a:p>
            <a:pPr>
              <a:spcBef>
                <a:spcPts val="0"/>
              </a:spcBef>
              <a:spcAft>
                <a:spcPts val="0"/>
              </a:spcAft>
            </a:pPr>
            <a:r>
              <a:rPr lang="en-US" b="1" dirty="0">
                <a:ea typeface="Arial" panose="020B0604020202020204" pitchFamily="34" charset="0"/>
              </a:rPr>
              <a:t>Rationale:</a:t>
            </a:r>
            <a:r>
              <a:rPr lang="en-US" dirty="0">
                <a:ea typeface="Arial" panose="020B0604020202020204" pitchFamily="34" charset="0"/>
              </a:rPr>
              <a:t> World Aquatics has removed this requirement from international standards of swimming competition as well as USA Swimming. High school swimming should not hold swimmers to a more difficult standard. The specific effect of this change will now permit the swimmer to begin his/her pullout without being perfectly level on the breast, which has always been a very difficult thing to observe. It is difficult to discern any competitive advantage in permitting an earlier pull-out; this change will likely create minimal advantage, if any at all.</a:t>
            </a:r>
            <a:endParaRPr lang="en-US" dirty="0">
              <a:ea typeface="Times New Roman" panose="02020603050405020304" pitchFamily="18" charset="0"/>
            </a:endParaRPr>
          </a:p>
          <a:p>
            <a:pPr>
              <a:spcBef>
                <a:spcPts val="0"/>
              </a:spcBef>
              <a:spcAft>
                <a:spcPts val="0"/>
              </a:spcAft>
            </a:pPr>
            <a:r>
              <a:rPr lang="en-US" dirty="0">
                <a:ea typeface="Arial" panose="020B0604020202020204" pitchFamily="34" charset="0"/>
              </a:rPr>
              <a:t> </a:t>
            </a:r>
            <a:endParaRPr lang="en-US" dirty="0">
              <a:ea typeface="Times New Roman" panose="02020603050405020304" pitchFamily="18" charset="0"/>
            </a:endParaRPr>
          </a:p>
          <a:p>
            <a:pPr defTabSz="904159">
              <a:defRPr/>
            </a:pPr>
            <a:r>
              <a:rPr lang="en-US" b="1" dirty="0"/>
              <a:t>Comments:</a:t>
            </a:r>
            <a:r>
              <a:rPr lang="en-US" dirty="0"/>
              <a:t> </a:t>
            </a:r>
            <a:r>
              <a:rPr lang="en-US" kern="100" dirty="0">
                <a:ea typeface="Arial" panose="020B0604020202020204" pitchFamily="34" charset="0"/>
                <a:cs typeface="Calibri" panose="020F0502020204030204" pitchFamily="34" charset="0"/>
              </a:rPr>
              <a:t>Changes provide clarity, consistency and alignment with national trends and do not provide a competitive advantage. The rule now requires the arms and legs to move simultaneously but does not require the arms and legs to be in the same horizontal plane. The specific effect of this change will now permit swimmers to begin their pullout without being perfectly level on the breast. </a:t>
            </a:r>
            <a:endParaRPr lang="en-US" kern="100" dirty="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12</a:t>
            </a:fld>
            <a:endParaRPr lang="en-US" dirty="0"/>
          </a:p>
        </p:txBody>
      </p:sp>
    </p:spTree>
    <p:extLst>
      <p:ext uri="{BB962C8B-B14F-4D97-AF65-F5344CB8AC3E}">
        <p14:creationId xmlns:p14="http://schemas.microsoft.com/office/powerpoint/2010/main" val="1934996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9928" indent="-439522">
              <a:spcBef>
                <a:spcPts val="0"/>
              </a:spcBef>
              <a:spcAft>
                <a:spcPts val="0"/>
              </a:spcAft>
            </a:pPr>
            <a:r>
              <a:rPr lang="en-US" b="1" dirty="0">
                <a:ea typeface="Arial" panose="020B0604020202020204" pitchFamily="34" charset="0"/>
              </a:rPr>
              <a:t>Rule 8-2-2e:</a:t>
            </a:r>
          </a:p>
          <a:p>
            <a:pPr marL="189937" indent="-169530">
              <a:spcBef>
                <a:spcPts val="0"/>
              </a:spcBef>
              <a:spcAft>
                <a:spcPts val="0"/>
              </a:spcAft>
              <a:buFont typeface="Wingdings" panose="05000000000000000000" pitchFamily="2" charset="2"/>
              <a:buChar char="§"/>
            </a:pPr>
            <a:r>
              <a:rPr lang="en-US" dirty="0">
                <a:ea typeface="Arial" panose="020B0604020202020204" pitchFamily="34" charset="0"/>
              </a:rPr>
              <a:t>The legs no longer need to be in the same horizontal plane during the kick. </a:t>
            </a:r>
          </a:p>
          <a:p>
            <a:pPr marL="189937" indent="-169530">
              <a:spcBef>
                <a:spcPts val="0"/>
              </a:spcBef>
              <a:spcAft>
                <a:spcPts val="0"/>
              </a:spcAft>
              <a:buFont typeface="Wingdings" panose="05000000000000000000" pitchFamily="2" charset="2"/>
              <a:buChar char="§"/>
            </a:pPr>
            <a:r>
              <a:rPr lang="en-US" dirty="0">
                <a:ea typeface="Arial" panose="020B0604020202020204" pitchFamily="34" charset="0"/>
              </a:rPr>
              <a:t>Language addressing flexion and extension of the knee during the kick was removed.</a:t>
            </a:r>
          </a:p>
          <a:p>
            <a:pPr marL="189937" indent="-169530">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sans-serif"/>
              </a:rPr>
              <a:t>While vertical movement created by knee flexion/extension will still be prohibited, so </a:t>
            </a:r>
            <a:r>
              <a:rPr lang="en-US" sz="1200" dirty="0">
                <a:latin typeface="Calibri" panose="020F0502020204030204" pitchFamily="34" charset="0"/>
                <a:ea typeface="'calibri',sans-serif"/>
              </a:rPr>
              <a:t>are </a:t>
            </a:r>
            <a:r>
              <a:rPr lang="en-US" sz="1200" dirty="0">
                <a:effectLst/>
                <a:latin typeface="Calibri" panose="020F0502020204030204" pitchFamily="34" charset="0"/>
                <a:ea typeface="'calibri',sans-serif"/>
              </a:rPr>
              <a:t>all other vertical movements regardless of their origin.</a:t>
            </a:r>
          </a:p>
          <a:p>
            <a:pPr marL="20407" defTabSz="904159">
              <a:spcBef>
                <a:spcPts val="0"/>
              </a:spcBef>
              <a:spcAft>
                <a:spcPts val="0"/>
              </a:spcAft>
              <a:defRPr/>
            </a:pPr>
            <a:endParaRPr lang="en-US" b="1" dirty="0">
              <a:ea typeface="Arial" panose="020B0604020202020204" pitchFamily="34" charset="0"/>
            </a:endParaRPr>
          </a:p>
          <a:p>
            <a:pPr marL="20407" defTabSz="904159">
              <a:spcBef>
                <a:spcPts val="0"/>
              </a:spcBef>
              <a:spcAft>
                <a:spcPts val="0"/>
              </a:spcAft>
              <a:defRPr/>
            </a:pPr>
            <a:r>
              <a:rPr lang="en-US" b="1" dirty="0">
                <a:ea typeface="Arial" panose="020B0604020202020204" pitchFamily="34" charset="0"/>
              </a:rPr>
              <a:t>Rationale:</a:t>
            </a:r>
            <a:r>
              <a:rPr lang="en-US" dirty="0">
                <a:ea typeface="Arial" panose="020B0604020202020204" pitchFamily="34" charset="0"/>
              </a:rPr>
              <a:t> Removal of the phrase addressing knee flexion and extension during the kick creates more clarity for officials. </a:t>
            </a:r>
            <a:endParaRPr lang="en-US" dirty="0"/>
          </a:p>
          <a:p>
            <a:pPr marL="20407">
              <a:spcBef>
                <a:spcPts val="0"/>
              </a:spcBef>
              <a:spcAft>
                <a:spcPts val="0"/>
              </a:spcAft>
            </a:pPr>
            <a:endParaRPr lang="en-US" dirty="0"/>
          </a:p>
          <a:p>
            <a:pPr defTabSz="904159">
              <a:defRPr/>
            </a:pPr>
            <a:r>
              <a:rPr lang="en-US" b="1" dirty="0"/>
              <a:t>Comments:</a:t>
            </a:r>
            <a:r>
              <a:rPr lang="en-US" dirty="0"/>
              <a:t> V</a:t>
            </a:r>
            <a:r>
              <a:rPr lang="en-US" dirty="0">
                <a:ea typeface="'calibri',sans-serif"/>
              </a:rPr>
              <a:t>ertical movement created by knee flexion/extension would still be prohibited. Officials are not limited to penalize only knee flexion/extension, but vertical movement regardless of the source is prohibited. Officials will need to carefully differentiate between prohibited vertical movements and natural body undulation.</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13</a:t>
            </a:fld>
            <a:endParaRPr lang="en-US" dirty="0"/>
          </a:p>
        </p:txBody>
      </p:sp>
    </p:spTree>
    <p:extLst>
      <p:ext uri="{BB962C8B-B14F-4D97-AF65-F5344CB8AC3E}">
        <p14:creationId xmlns:p14="http://schemas.microsoft.com/office/powerpoint/2010/main" val="238999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spcBef>
                <a:spcPts val="0"/>
              </a:spcBef>
              <a:spcAft>
                <a:spcPts val="0"/>
              </a:spcAft>
              <a:defRPr/>
            </a:pPr>
            <a:r>
              <a:rPr lang="en-US" b="1" dirty="0">
                <a:solidFill>
                  <a:schemeClr val="tx1"/>
                </a:solidFill>
                <a:ea typeface="Arial" panose="020B0604020202020204" pitchFamily="34" charset="0"/>
              </a:rPr>
              <a:t>Rule 8-2-2f, g:</a:t>
            </a:r>
          </a:p>
          <a:p>
            <a:pPr marL="169530" indent="-169530" defTabSz="904159">
              <a:spcBef>
                <a:spcPts val="0"/>
              </a:spcBef>
              <a:spcAft>
                <a:spcPts val="0"/>
              </a:spcAft>
              <a:buFont typeface="Wingdings" panose="05000000000000000000" pitchFamily="2" charset="2"/>
              <a:buChar char="§"/>
              <a:defRPr/>
            </a:pPr>
            <a:r>
              <a:rPr lang="en-US" dirty="0">
                <a:solidFill>
                  <a:schemeClr val="tx1"/>
                </a:solidFill>
                <a:ea typeface="Arial" panose="020B0604020202020204" pitchFamily="34" charset="0"/>
              </a:rPr>
              <a:t>The turn requires a simultaneous touch with </a:t>
            </a:r>
            <a:r>
              <a:rPr lang="en-US" b="0" dirty="0">
                <a:solidFill>
                  <a:schemeClr val="tx1"/>
                </a:solidFill>
                <a:ea typeface="Arial" panose="020B0604020202020204" pitchFamily="34" charset="0"/>
              </a:rPr>
              <a:t>separated hands not necessarily on the same plane at, above, or below the water surface. </a:t>
            </a:r>
          </a:p>
          <a:p>
            <a:pPr marL="169530" indent="-169530" defTabSz="904159">
              <a:spcBef>
                <a:spcPts val="0"/>
              </a:spcBef>
              <a:spcAft>
                <a:spcPts val="0"/>
              </a:spcAft>
              <a:buFont typeface="Wingdings" panose="05000000000000000000" pitchFamily="2" charset="2"/>
              <a:buChar char="§"/>
              <a:defRPr/>
            </a:pPr>
            <a:r>
              <a:rPr lang="en-US" b="0" dirty="0">
                <a:solidFill>
                  <a:schemeClr val="tx1"/>
                </a:solidFill>
                <a:ea typeface="Arial" panose="020B0604020202020204" pitchFamily="34" charset="0"/>
              </a:rPr>
              <a:t>The finish requires a simultaneous touch with separated </a:t>
            </a:r>
            <a:r>
              <a:rPr lang="en-US" dirty="0">
                <a:solidFill>
                  <a:schemeClr val="tx1"/>
                </a:solidFill>
                <a:ea typeface="Arial" panose="020B0604020202020204" pitchFamily="34" charset="0"/>
              </a:rPr>
              <a:t>hands not necessarily on the same plane at, above, or below the water surface. </a:t>
            </a:r>
          </a:p>
          <a:p>
            <a:pPr defTabSz="904159">
              <a:spcBef>
                <a:spcPts val="0"/>
              </a:spcBef>
              <a:spcAft>
                <a:spcPts val="0"/>
              </a:spcAft>
              <a:defRPr/>
            </a:pPr>
            <a:br>
              <a:rPr lang="en-US" b="1" dirty="0">
                <a:solidFill>
                  <a:schemeClr val="tx1"/>
                </a:solidFill>
                <a:ea typeface="Arial" panose="020B0604020202020204" pitchFamily="34" charset="0"/>
              </a:rPr>
            </a:br>
            <a:r>
              <a:rPr lang="en-US" b="1" dirty="0">
                <a:solidFill>
                  <a:schemeClr val="tx1"/>
                </a:solidFill>
                <a:ea typeface="Arial" panose="020B0604020202020204" pitchFamily="34" charset="0"/>
              </a:rPr>
              <a:t>Rationale:</a:t>
            </a:r>
            <a:r>
              <a:rPr lang="en-US" dirty="0">
                <a:solidFill>
                  <a:schemeClr val="tx1"/>
                </a:solidFill>
                <a:ea typeface="Arial" panose="020B0604020202020204" pitchFamily="34" charset="0"/>
              </a:rPr>
              <a:t> NFHS Breaststroke rules now requires separation of the hands during the touch at turns and finishes.</a:t>
            </a:r>
          </a:p>
          <a:p>
            <a:pPr defTabSz="904159">
              <a:spcBef>
                <a:spcPts val="0"/>
              </a:spcBef>
              <a:spcAft>
                <a:spcPts val="0"/>
              </a:spcAft>
              <a:defRPr/>
            </a:pPr>
            <a:endParaRPr lang="en-US" b="1" kern="100" dirty="0">
              <a:solidFill>
                <a:schemeClr val="tx1"/>
              </a:solidFill>
              <a:ea typeface="'calibri',sans-serif"/>
              <a:cs typeface="Calibri" panose="020F0502020204030204" pitchFamily="34" charset="0"/>
            </a:endParaRPr>
          </a:p>
          <a:p>
            <a:pPr defTabSz="904159">
              <a:defRPr/>
            </a:pPr>
            <a:r>
              <a:rPr lang="en-US" b="1" kern="100" dirty="0">
                <a:solidFill>
                  <a:schemeClr val="tx1"/>
                </a:solidFill>
                <a:ea typeface="'calibri',sans-serif"/>
                <a:cs typeface="Calibri" panose="020F0502020204030204" pitchFamily="34" charset="0"/>
              </a:rPr>
              <a:t>Comments: </a:t>
            </a:r>
            <a:r>
              <a:rPr lang="en-US" kern="100" dirty="0">
                <a:solidFill>
                  <a:schemeClr val="tx1"/>
                </a:solidFill>
                <a:ea typeface="Arial" panose="020B0604020202020204" pitchFamily="34" charset="0"/>
                <a:cs typeface="Calibri" panose="020F0502020204030204" pitchFamily="34" charset="0"/>
              </a:rPr>
              <a:t>Changes provide clarity, consistency and alignment with national trends and do not provide a competitive advantage. Separation of the hands during the touch at turns and finish is now required. </a:t>
            </a:r>
            <a:r>
              <a:rPr lang="en-US" dirty="0">
                <a:solidFill>
                  <a:schemeClr val="tx1"/>
                </a:solidFill>
                <a:ea typeface="Calibri" panose="020F0502020204030204" pitchFamily="34" charset="0"/>
                <a:cs typeface="Times New Roman" panose="02020603050405020304" pitchFamily="18" charset="0"/>
              </a:rPr>
              <a:t>This revision maintains the appropriate consistency for touches/finishes with the butterfly rules.</a:t>
            </a:r>
          </a:p>
          <a:p>
            <a:endParaRPr lang="en-US" dirty="0"/>
          </a:p>
          <a:p>
            <a:pPr defTabSz="904159">
              <a:spcBef>
                <a:spcPts val="0"/>
              </a:spcBef>
              <a:spcAft>
                <a:spcPts val="0"/>
              </a:spcAft>
              <a:defRPr/>
            </a:pPr>
            <a:endParaRPr lang="en-US"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14</a:t>
            </a:fld>
            <a:endParaRPr lang="en-US" dirty="0"/>
          </a:p>
        </p:txBody>
      </p:sp>
    </p:spTree>
    <p:extLst>
      <p:ext uri="{BB962C8B-B14F-4D97-AF65-F5344CB8AC3E}">
        <p14:creationId xmlns:p14="http://schemas.microsoft.com/office/powerpoint/2010/main" val="199256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366" marR="110508" indent="-169530">
              <a:lnSpc>
                <a:spcPct val="86000"/>
              </a:lnSpc>
              <a:spcBef>
                <a:spcPts val="0"/>
              </a:spcBef>
              <a:spcAft>
                <a:spcPts val="0"/>
              </a:spcAft>
              <a:buFont typeface="Wingdings" panose="05000000000000000000" pitchFamily="2" charset="2"/>
              <a:buChar char="§"/>
            </a:pPr>
            <a:r>
              <a:rPr lang="en-US" dirty="0">
                <a:latin typeface="Calibri" panose="020F0502020204030204" pitchFamily="34" charset="0"/>
                <a:ea typeface="Arial" panose="020B0604020202020204" pitchFamily="34" charset="0"/>
              </a:rPr>
              <a:t>Separated Hands – Separated means that hands cannot be stacked one on top of the other. It is not necessary to see space between the hands. Incidental contact at the fingers is not a concern.</a:t>
            </a:r>
          </a:p>
          <a:p>
            <a:pPr marL="18837" marR="110508">
              <a:lnSpc>
                <a:spcPct val="86000"/>
              </a:lnSpc>
              <a:spcBef>
                <a:spcPts val="0"/>
              </a:spcBef>
              <a:spcAft>
                <a:spcPts val="0"/>
              </a:spcAft>
            </a:pPr>
            <a:endParaRPr lang="en-US" dirty="0">
              <a:latin typeface="Calibri" panose="020F050202020403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15</a:t>
            </a:fld>
            <a:endParaRPr lang="en-US" dirty="0"/>
          </a:p>
        </p:txBody>
      </p:sp>
    </p:spTree>
    <p:extLst>
      <p:ext uri="{BB962C8B-B14F-4D97-AF65-F5344CB8AC3E}">
        <p14:creationId xmlns:p14="http://schemas.microsoft.com/office/powerpoint/2010/main" val="4136150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4756" y="4416425"/>
            <a:ext cx="5791200" cy="4183063"/>
          </a:xfrm>
        </p:spPr>
        <p:txBody>
          <a:bodyPr>
            <a:normAutofit/>
          </a:bodyPr>
          <a:lstStyle/>
          <a:p>
            <a:pPr defTabSz="904159">
              <a:spcBef>
                <a:spcPts val="0"/>
              </a:spcBef>
              <a:spcAft>
                <a:spcPts val="0"/>
              </a:spcAft>
              <a:defRPr/>
            </a:pPr>
            <a:r>
              <a:rPr lang="en-US" b="1" dirty="0">
                <a:ea typeface="Arial" panose="020B0604020202020204" pitchFamily="34" charset="0"/>
              </a:rPr>
              <a:t>Rule 8-2-3c:</a:t>
            </a:r>
          </a:p>
          <a:p>
            <a:pPr marL="169530" indent="-169530" defTabSz="904159">
              <a:spcBef>
                <a:spcPts val="0"/>
              </a:spcBef>
              <a:spcAft>
                <a:spcPts val="0"/>
              </a:spcAft>
              <a:buFont typeface="Wingdings" panose="05000000000000000000" pitchFamily="2" charset="2"/>
              <a:buChar char="§"/>
              <a:defRPr/>
            </a:pPr>
            <a:r>
              <a:rPr lang="en-US" dirty="0">
                <a:ea typeface="Arial" panose="020B0604020202020204" pitchFamily="34" charset="0"/>
              </a:rPr>
              <a:t>The requirement of arms moving in the same horizontal plane was eliminated; </a:t>
            </a:r>
          </a:p>
          <a:p>
            <a:pPr marL="169530" indent="-169530" defTabSz="904159">
              <a:spcBef>
                <a:spcPts val="0"/>
              </a:spcBef>
              <a:spcAft>
                <a:spcPts val="0"/>
              </a:spcAft>
              <a:buFont typeface="Wingdings" panose="05000000000000000000" pitchFamily="2" charset="2"/>
              <a:buChar char="§"/>
              <a:defRPr/>
            </a:pPr>
            <a:r>
              <a:rPr lang="en-US" dirty="0">
                <a:ea typeface="Arial" panose="020B0604020202020204" pitchFamily="34" charset="0"/>
              </a:rPr>
              <a:t>Will permit swimmer to begin the stroke without being perfectly level on the breast;</a:t>
            </a:r>
          </a:p>
          <a:p>
            <a:pPr marL="169530" indent="-169530" defTabSz="904159">
              <a:spcBef>
                <a:spcPts val="0"/>
              </a:spcBef>
              <a:spcAft>
                <a:spcPts val="0"/>
              </a:spcAft>
              <a:buFont typeface="Wingdings" panose="05000000000000000000" pitchFamily="2" charset="2"/>
              <a:buChar char="§"/>
              <a:defRPr/>
            </a:pPr>
            <a:r>
              <a:rPr lang="en-US" dirty="0">
                <a:ea typeface="Arial" panose="020B0604020202020204" pitchFamily="34" charset="0"/>
              </a:rPr>
              <a:t>Difficult to observe.</a:t>
            </a:r>
          </a:p>
          <a:p>
            <a:pPr marL="459928" indent="-439522">
              <a:spcBef>
                <a:spcPts val="0"/>
              </a:spcBef>
              <a:spcAft>
                <a:spcPts val="0"/>
              </a:spcAft>
            </a:pPr>
            <a:endParaRPr lang="en-US" b="1" dirty="0">
              <a:ea typeface="Arial" panose="020B0604020202020204" pitchFamily="34" charset="0"/>
            </a:endParaRPr>
          </a:p>
          <a:p>
            <a:pPr indent="-439522" defTabSz="904159">
              <a:spcBef>
                <a:spcPts val="0"/>
              </a:spcBef>
              <a:spcAft>
                <a:spcPts val="0"/>
              </a:spcAft>
              <a:defRPr/>
            </a:pPr>
            <a:r>
              <a:rPr lang="en-US" b="1" dirty="0">
                <a:ea typeface="Arial" panose="020B0604020202020204" pitchFamily="34" charset="0"/>
              </a:rPr>
              <a:t>Rationale:</a:t>
            </a:r>
            <a:r>
              <a:rPr lang="en-US" dirty="0">
                <a:ea typeface="Arial" panose="020B0604020202020204" pitchFamily="34" charset="0"/>
              </a:rPr>
              <a:t> </a:t>
            </a:r>
            <a:r>
              <a:rPr lang="en-US" dirty="0">
                <a:ea typeface="Arial" panose="020B0604020202020204" pitchFamily="34" charset="0"/>
                <a:cs typeface="Calibri" panose="020F0502020204030204" pitchFamily="34" charset="0"/>
              </a:rPr>
              <a:t>Changes provide clarity, consistency, and alignment with national trends and do not provide a competitive advantage. </a:t>
            </a:r>
            <a:r>
              <a:rPr lang="en-US" dirty="0">
                <a:ea typeface="Arial" panose="020B0604020202020204" pitchFamily="34" charset="0"/>
              </a:rPr>
              <a:t>The specific effect of this change will now permit the swimmer to begin his/her pullout without being perfectly level on the breast, which has always been a very difficult thing to observe. It is difficult to discern any competitive advantage in permitting an earlier pull-out; this change will likely create minimal advantage, if any at all.</a:t>
            </a:r>
            <a:endParaRPr lang="en-US" dirty="0">
              <a:ea typeface="Times New Roman" panose="02020603050405020304" pitchFamily="18" charset="0"/>
            </a:endParaRPr>
          </a:p>
          <a:p>
            <a:pPr defTabSz="904159">
              <a:defRPr/>
            </a:pPr>
            <a:endParaRPr lang="en-US" b="1" dirty="0"/>
          </a:p>
          <a:p>
            <a:pPr defTabSz="904159">
              <a:defRPr/>
            </a:pPr>
            <a:r>
              <a:rPr lang="en-US" b="1" dirty="0"/>
              <a:t>Comments:</a:t>
            </a:r>
            <a:r>
              <a:rPr lang="en-US" dirty="0"/>
              <a:t> </a:t>
            </a:r>
            <a:r>
              <a:rPr lang="en-US" kern="100" dirty="0">
                <a:ea typeface="Arial" panose="020B0604020202020204" pitchFamily="34" charset="0"/>
                <a:cs typeface="Calibri" panose="020F0502020204030204" pitchFamily="34" charset="0"/>
              </a:rPr>
              <a:t>Changes provide clarity, consistency and alignment with national trends and do not provide a competitive advantage. </a:t>
            </a:r>
            <a:r>
              <a:rPr lang="en-US" dirty="0">
                <a:ea typeface="Calibri" panose="020F0502020204030204" pitchFamily="34" charset="0"/>
                <a:cs typeface="Times New Roman" panose="02020603050405020304" pitchFamily="18" charset="0"/>
              </a:rPr>
              <a:t>This revision maintains the appropriate consistency for touches/finishes with the breaststroke.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16</a:t>
            </a:fld>
            <a:endParaRPr lang="en-US" dirty="0"/>
          </a:p>
        </p:txBody>
      </p:sp>
    </p:spTree>
    <p:extLst>
      <p:ext uri="{BB962C8B-B14F-4D97-AF65-F5344CB8AC3E}">
        <p14:creationId xmlns:p14="http://schemas.microsoft.com/office/powerpoint/2010/main" val="107464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110508">
              <a:lnSpc>
                <a:spcPct val="86000"/>
              </a:lnSpc>
              <a:spcBef>
                <a:spcPts val="0"/>
              </a:spcBef>
              <a:spcAft>
                <a:spcPts val="0"/>
              </a:spcAft>
            </a:pPr>
            <a:r>
              <a:rPr lang="en-US" b="1" dirty="0">
                <a:solidFill>
                  <a:schemeClr val="tx1"/>
                </a:solidFill>
                <a:ea typeface="Arial" panose="020B0604020202020204" pitchFamily="34" charset="0"/>
              </a:rPr>
              <a:t>Rule 8-2-3e, g:</a:t>
            </a:r>
          </a:p>
          <a:p>
            <a:pPr marL="169530" marR="110508" indent="-169530">
              <a:lnSpc>
                <a:spcPct val="86000"/>
              </a:lnSpc>
              <a:spcBef>
                <a:spcPts val="0"/>
              </a:spcBef>
              <a:spcAft>
                <a:spcPts val="0"/>
              </a:spcAft>
              <a:buFont typeface="Wingdings" panose="05000000000000000000" pitchFamily="2" charset="2"/>
              <a:buChar char="§"/>
            </a:pPr>
            <a:r>
              <a:rPr lang="en-US" dirty="0">
                <a:solidFill>
                  <a:schemeClr val="tx1"/>
                </a:solidFill>
                <a:ea typeface="Arial" panose="020B0604020202020204" pitchFamily="34" charset="0"/>
              </a:rPr>
              <a:t>The turn requires a simultaneous touch with </a:t>
            </a:r>
            <a:r>
              <a:rPr lang="en-US" b="0" dirty="0">
                <a:solidFill>
                  <a:schemeClr val="tx1"/>
                </a:solidFill>
                <a:ea typeface="Arial" panose="020B0604020202020204" pitchFamily="34" charset="0"/>
              </a:rPr>
              <a:t>separated hands not necessarily on the same plane at, above, or below the water surface. </a:t>
            </a:r>
          </a:p>
          <a:p>
            <a:pPr marL="169530" marR="110508" indent="-169530">
              <a:lnSpc>
                <a:spcPct val="86000"/>
              </a:lnSpc>
              <a:spcBef>
                <a:spcPts val="0"/>
              </a:spcBef>
              <a:spcAft>
                <a:spcPts val="0"/>
              </a:spcAft>
              <a:buFont typeface="Wingdings" panose="05000000000000000000" pitchFamily="2" charset="2"/>
              <a:buChar char="§"/>
            </a:pPr>
            <a:r>
              <a:rPr lang="en-US" b="0" dirty="0">
                <a:solidFill>
                  <a:schemeClr val="tx1"/>
                </a:solidFill>
                <a:ea typeface="Arial" panose="020B0604020202020204" pitchFamily="34" charset="0"/>
              </a:rPr>
              <a:t>The finish requires a simultaneous touch with separated hands </a:t>
            </a:r>
            <a:r>
              <a:rPr lang="en-US" dirty="0">
                <a:solidFill>
                  <a:schemeClr val="tx1"/>
                </a:solidFill>
                <a:ea typeface="Arial" panose="020B0604020202020204" pitchFamily="34" charset="0"/>
              </a:rPr>
              <a:t>not necessarily on the same plane at, above, or below the water surface. </a:t>
            </a:r>
          </a:p>
          <a:p>
            <a:pPr marL="459928" marR="110508" indent="-459928">
              <a:lnSpc>
                <a:spcPct val="86000"/>
              </a:lnSpc>
              <a:spcBef>
                <a:spcPts val="0"/>
              </a:spcBef>
              <a:spcAft>
                <a:spcPts val="0"/>
              </a:spcAft>
            </a:pPr>
            <a:endParaRPr lang="en-US" b="1" dirty="0">
              <a:solidFill>
                <a:schemeClr val="tx1"/>
              </a:solidFill>
              <a:ea typeface="Arial" panose="020B0604020202020204" pitchFamily="34" charset="0"/>
            </a:endParaRPr>
          </a:p>
          <a:p>
            <a:pPr marR="110508" indent="-459928" defTabSz="904159">
              <a:lnSpc>
                <a:spcPct val="86000"/>
              </a:lnSpc>
              <a:spcBef>
                <a:spcPts val="0"/>
              </a:spcBef>
              <a:spcAft>
                <a:spcPts val="0"/>
              </a:spcAft>
              <a:defRPr/>
            </a:pPr>
            <a:r>
              <a:rPr lang="en-US" b="1" dirty="0">
                <a:solidFill>
                  <a:schemeClr val="tx1"/>
                </a:solidFill>
                <a:ea typeface="Arial" panose="020B0604020202020204" pitchFamily="34" charset="0"/>
              </a:rPr>
              <a:t>Rationale:</a:t>
            </a:r>
            <a:r>
              <a:rPr lang="en-US" dirty="0">
                <a:solidFill>
                  <a:schemeClr val="tx1"/>
                </a:solidFill>
                <a:ea typeface="Arial" panose="020B0604020202020204" pitchFamily="34" charset="0"/>
              </a:rPr>
              <a:t> NFHS Butterfly rules now requires separation of the hands during the touch at turns and finishes.</a:t>
            </a:r>
          </a:p>
          <a:p>
            <a:pPr>
              <a:spcBef>
                <a:spcPts val="0"/>
              </a:spcBef>
              <a:spcAft>
                <a:spcPts val="0"/>
              </a:spcAft>
            </a:pPr>
            <a:r>
              <a:rPr lang="en-US" dirty="0">
                <a:solidFill>
                  <a:schemeClr val="tx1"/>
                </a:solidFill>
                <a:ea typeface="Times New Roman" panose="02020603050405020304" pitchFamily="18" charset="0"/>
              </a:rPr>
              <a:t> </a:t>
            </a:r>
          </a:p>
          <a:p>
            <a:pPr defTabSz="904159">
              <a:defRPr/>
            </a:pPr>
            <a:r>
              <a:rPr lang="en-US" b="1" dirty="0">
                <a:solidFill>
                  <a:schemeClr val="tx1"/>
                </a:solidFill>
              </a:rPr>
              <a:t>Comments:</a:t>
            </a:r>
            <a:r>
              <a:rPr lang="en-US" dirty="0">
                <a:solidFill>
                  <a:schemeClr val="tx1"/>
                </a:solidFill>
              </a:rPr>
              <a:t> </a:t>
            </a:r>
            <a:r>
              <a:rPr lang="en-US" kern="100" dirty="0">
                <a:solidFill>
                  <a:schemeClr val="tx1"/>
                </a:solidFill>
                <a:ea typeface="Arial" panose="020B0604020202020204" pitchFamily="34" charset="0"/>
                <a:cs typeface="Calibri" panose="020F0502020204030204" pitchFamily="34" charset="0"/>
              </a:rPr>
              <a:t>Changes provide clarity, consistency and alignment with national trends and do not provide a competitive advantage. Separation of the hands during the touch at turns and finish is now required. </a:t>
            </a:r>
            <a:r>
              <a:rPr lang="en-US" dirty="0">
                <a:solidFill>
                  <a:schemeClr val="tx1"/>
                </a:solidFill>
                <a:ea typeface="Calibri" panose="020F0502020204030204" pitchFamily="34" charset="0"/>
                <a:cs typeface="Times New Roman" panose="02020603050405020304" pitchFamily="18" charset="0"/>
              </a:rPr>
              <a:t>This revision maintains the appropriate consistency for touches/finishes with the breaststroke.</a:t>
            </a:r>
          </a:p>
          <a:p>
            <a:pPr defTabSz="904159">
              <a:defRPr/>
            </a:pPr>
            <a:endParaRPr lang="en-US" kern="100" dirty="0">
              <a:solidFill>
                <a:schemeClr val="tx1"/>
              </a:solidFil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17</a:t>
            </a:fld>
            <a:endParaRPr lang="en-US" dirty="0"/>
          </a:p>
        </p:txBody>
      </p:sp>
    </p:spTree>
    <p:extLst>
      <p:ext uri="{BB962C8B-B14F-4D97-AF65-F5344CB8AC3E}">
        <p14:creationId xmlns:p14="http://schemas.microsoft.com/office/powerpoint/2010/main" val="210027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dirty="0"/>
          </a:p>
        </p:txBody>
      </p:sp>
    </p:spTree>
    <p:extLst>
      <p:ext uri="{BB962C8B-B14F-4D97-AF65-F5344CB8AC3E}">
        <p14:creationId xmlns:p14="http://schemas.microsoft.com/office/powerpoint/2010/main" val="11084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04159">
              <a:defRPr/>
            </a:pPr>
            <a:r>
              <a:rPr lang="en-US" sz="1200" b="1" dirty="0">
                <a:solidFill>
                  <a:schemeClr val="tx1"/>
                </a:solidFill>
                <a:ea typeface="Arial" panose="020B0604020202020204" pitchFamily="34" charset="0"/>
              </a:rPr>
              <a:t>Rule 2-4-2, Table 2-1</a:t>
            </a:r>
          </a:p>
          <a:p>
            <a:pPr eaLnBrk="1" fontAlgn="t" hangingPunct="1">
              <a:spcBef>
                <a:spcPts val="0"/>
              </a:spcBef>
              <a:spcAft>
                <a:spcPts val="0"/>
              </a:spcAft>
              <a:tabLst>
                <a:tab pos="226040" algn="l"/>
              </a:tabLst>
            </a:pPr>
            <a:r>
              <a:rPr lang="en-US" sz="1200" b="1" dirty="0">
                <a:solidFill>
                  <a:schemeClr val="tx1"/>
                </a:solidFill>
              </a:rPr>
              <a:t>Pool Markings 	Before January 1, 2023 	</a:t>
            </a:r>
            <a:r>
              <a:rPr lang="en-US" sz="1200" b="1" dirty="0"/>
              <a:t>	</a:t>
            </a:r>
            <a:r>
              <a:rPr lang="en-US" sz="1200" b="1" dirty="0">
                <a:solidFill>
                  <a:schemeClr val="tx1"/>
                </a:solidFill>
              </a:rPr>
              <a:t>After January 1, 2023</a:t>
            </a:r>
            <a:endParaRPr lang="en-US" sz="1200" dirty="0">
              <a:solidFill>
                <a:schemeClr val="tx1"/>
              </a:solidFill>
            </a:endParaRPr>
          </a:p>
          <a:p>
            <a:pPr eaLnBrk="1" fontAlgn="t" hangingPunct="1">
              <a:spcBef>
                <a:spcPts val="0"/>
              </a:spcBef>
              <a:spcAft>
                <a:spcPts val="0"/>
              </a:spcAft>
              <a:tabLst>
                <a:tab pos="226040" algn="l"/>
              </a:tabLst>
            </a:pPr>
            <a:r>
              <a:rPr lang="en-US" sz="1200" b="1" dirty="0">
                <a:solidFill>
                  <a:schemeClr val="tx1"/>
                </a:solidFill>
              </a:rPr>
              <a:t>	 </a:t>
            </a:r>
            <a:endParaRPr lang="en-US" sz="1200" dirty="0">
              <a:solidFill>
                <a:schemeClr val="tx1"/>
              </a:solidFill>
            </a:endParaRPr>
          </a:p>
          <a:p>
            <a:pPr defTabSz="904159" eaLnBrk="1" fontAlgn="t" hangingPunct="1">
              <a:spcBef>
                <a:spcPts val="0"/>
              </a:spcBef>
              <a:spcAft>
                <a:spcPts val="0"/>
              </a:spcAft>
              <a:tabLst>
                <a:tab pos="226040" algn="l"/>
              </a:tabLst>
              <a:defRPr/>
            </a:pPr>
            <a:r>
              <a:rPr lang="en-US" sz="1200" b="1" dirty="0">
                <a:solidFill>
                  <a:schemeClr val="tx1"/>
                </a:solidFill>
              </a:rPr>
              <a:t>Width of line on  	</a:t>
            </a:r>
            <a:r>
              <a:rPr lang="en-US" sz="1200" dirty="0">
                <a:solidFill>
                  <a:schemeClr val="tx1"/>
                </a:solidFill>
              </a:rPr>
              <a:t>10 to 12 inches (25 to 30.48 cm.) 	  8 to 12 inches (.20 to .30 cm.)</a:t>
            </a:r>
          </a:p>
          <a:p>
            <a:pPr defTabSz="904159" eaLnBrk="1" fontAlgn="t" hangingPunct="1">
              <a:spcBef>
                <a:spcPts val="0"/>
              </a:spcBef>
              <a:spcAft>
                <a:spcPts val="0"/>
              </a:spcAft>
              <a:tabLst>
                <a:tab pos="226040" algn="l"/>
              </a:tabLst>
              <a:defRPr/>
            </a:pPr>
            <a:r>
              <a:rPr lang="en-US" sz="1200" b="1" dirty="0">
                <a:solidFill>
                  <a:schemeClr val="tx1"/>
                </a:solidFill>
              </a:rPr>
              <a:t>pool bottom </a:t>
            </a:r>
            <a:r>
              <a:rPr lang="en-US" sz="1200" dirty="0">
                <a:solidFill>
                  <a:schemeClr val="tx1"/>
                </a:solidFill>
              </a:rPr>
              <a:t> </a:t>
            </a:r>
          </a:p>
          <a:p>
            <a:pPr defTabSz="904159" eaLnBrk="1" fontAlgn="t" hangingPunct="1">
              <a:spcBef>
                <a:spcPts val="0"/>
              </a:spcBef>
              <a:spcAft>
                <a:spcPts val="0"/>
              </a:spcAft>
              <a:tabLst>
                <a:tab pos="226040" algn="l"/>
              </a:tabLst>
              <a:defRPr/>
            </a:pPr>
            <a:endParaRPr lang="en-US" sz="1200" dirty="0">
              <a:solidFill>
                <a:schemeClr val="tx1"/>
              </a:solidFill>
            </a:endParaRPr>
          </a:p>
          <a:p>
            <a:pPr defTabSz="904159" eaLnBrk="1" fontAlgn="t" hangingPunct="1">
              <a:spcBef>
                <a:spcPts val="0"/>
              </a:spcBef>
              <a:spcAft>
                <a:spcPts val="0"/>
              </a:spcAft>
              <a:tabLst>
                <a:tab pos="226040" algn="l"/>
              </a:tabLst>
              <a:defRPr/>
            </a:pPr>
            <a:r>
              <a:rPr lang="en-US" sz="1200" b="1" dirty="0">
                <a:solidFill>
                  <a:schemeClr val="tx1"/>
                </a:solidFill>
              </a:rPr>
              <a:t>Length of cross line 	</a:t>
            </a:r>
            <a:r>
              <a:rPr lang="en-US" sz="1200" dirty="0">
                <a:solidFill>
                  <a:schemeClr val="tx1"/>
                </a:solidFill>
              </a:rPr>
              <a:t>36 inches (.9144 m.) 		3 feet 4 inches (1.0 m.)</a:t>
            </a:r>
          </a:p>
          <a:p>
            <a:pPr defTabSz="904159" eaLnBrk="1" fontAlgn="t" hangingPunct="1">
              <a:spcBef>
                <a:spcPts val="0"/>
              </a:spcBef>
              <a:spcAft>
                <a:spcPts val="0"/>
              </a:spcAft>
              <a:tabLst>
                <a:tab pos="226040" algn="l"/>
              </a:tabLst>
              <a:defRPr/>
            </a:pPr>
            <a:endParaRPr lang="en-US" sz="1200" dirty="0">
              <a:solidFill>
                <a:schemeClr val="tx1"/>
              </a:solidFill>
            </a:endParaRPr>
          </a:p>
          <a:p>
            <a:pPr defTabSz="904159" eaLnBrk="1" fontAlgn="t" hangingPunct="1">
              <a:spcBef>
                <a:spcPts val="0"/>
              </a:spcBef>
              <a:spcAft>
                <a:spcPts val="0"/>
              </a:spcAft>
              <a:tabLst>
                <a:tab pos="226040" algn="l"/>
              </a:tabLst>
              <a:defRPr/>
            </a:pPr>
            <a:r>
              <a:rPr lang="en-US" sz="1200" b="1" dirty="0">
                <a:solidFill>
                  <a:schemeClr val="tx1"/>
                </a:solidFill>
              </a:rPr>
              <a:t>Line terminates from 	</a:t>
            </a:r>
            <a:r>
              <a:rPr lang="en-US" sz="1200" dirty="0">
                <a:solidFill>
                  <a:schemeClr val="tx1"/>
                </a:solidFill>
              </a:rPr>
              <a:t>60 to 80 inches (1.5 to 2.0 m.) 	 6 feet 7 inches (2.0 m.)</a:t>
            </a:r>
          </a:p>
          <a:p>
            <a:pPr eaLnBrk="1" fontAlgn="t" hangingPunct="1">
              <a:spcBef>
                <a:spcPts val="0"/>
              </a:spcBef>
              <a:spcAft>
                <a:spcPts val="0"/>
              </a:spcAft>
              <a:tabLst>
                <a:tab pos="226040" algn="l"/>
              </a:tabLst>
            </a:pPr>
            <a:r>
              <a:rPr lang="en-US" sz="1200" b="1" dirty="0">
                <a:solidFill>
                  <a:schemeClr val="tx1"/>
                </a:solidFill>
              </a:rPr>
              <a:t>end wall</a:t>
            </a:r>
            <a:endParaRPr lang="en-US" sz="1200" dirty="0">
              <a:solidFill>
                <a:schemeClr val="tx1"/>
              </a:solidFill>
            </a:endParaRPr>
          </a:p>
          <a:p>
            <a:pPr defTabSz="904159" eaLnBrk="1" fontAlgn="t" hangingPunct="1">
              <a:spcBef>
                <a:spcPts val="0"/>
              </a:spcBef>
              <a:spcAft>
                <a:spcPts val="0"/>
              </a:spcAft>
              <a:tabLst>
                <a:tab pos="226040" algn="l"/>
              </a:tabLst>
              <a:defRPr/>
            </a:pPr>
            <a:br>
              <a:rPr lang="en-US" sz="1200" b="1" u="sng" dirty="0">
                <a:solidFill>
                  <a:schemeClr val="tx1"/>
                </a:solidFill>
              </a:rPr>
            </a:br>
            <a:r>
              <a:rPr lang="en-US" sz="1200" b="1" u="sng" dirty="0">
                <a:solidFill>
                  <a:schemeClr val="tx1"/>
                </a:solidFill>
              </a:rPr>
              <a:t>Length of end</a:t>
            </a:r>
            <a:r>
              <a:rPr lang="en-US" sz="1200" b="1" dirty="0">
                <a:solidFill>
                  <a:schemeClr val="tx1"/>
                </a:solidFill>
              </a:rPr>
              <a:t> wall  	</a:t>
            </a:r>
            <a:r>
              <a:rPr lang="en-US" sz="1200" dirty="0">
                <a:solidFill>
                  <a:schemeClr val="tx1"/>
                </a:solidFill>
              </a:rPr>
              <a:t>3 feet 6 inches (1.0668 m.) 		</a:t>
            </a:r>
            <a:r>
              <a:rPr lang="en-US" sz="1200" u="sng" dirty="0">
                <a:solidFill>
                  <a:schemeClr val="tx1"/>
                </a:solidFill>
              </a:rPr>
              <a:t>Minimum of</a:t>
            </a:r>
            <a:r>
              <a:rPr lang="en-US" sz="1200" dirty="0">
                <a:solidFill>
                  <a:schemeClr val="tx1"/>
                </a:solidFill>
              </a:rPr>
              <a:t> 3 feet 4 inches (1.0 m.)</a:t>
            </a:r>
          </a:p>
          <a:p>
            <a:pPr defTabSz="904159" eaLnBrk="1" fontAlgn="t" hangingPunct="1">
              <a:spcBef>
                <a:spcPts val="0"/>
              </a:spcBef>
              <a:spcAft>
                <a:spcPts val="0"/>
              </a:spcAft>
              <a:tabLst>
                <a:tab pos="226040" algn="l"/>
              </a:tabLst>
              <a:defRPr/>
            </a:pPr>
            <a:r>
              <a:rPr lang="en-US" sz="1200" b="1" dirty="0">
                <a:solidFill>
                  <a:schemeClr val="tx1"/>
                </a:solidFill>
              </a:rPr>
              <a:t>targets below water </a:t>
            </a:r>
            <a:r>
              <a:rPr lang="en-US" sz="1200" dirty="0">
                <a:solidFill>
                  <a:schemeClr val="tx1"/>
                </a:solidFill>
              </a:rPr>
              <a:t>				</a:t>
            </a:r>
            <a:r>
              <a:rPr lang="en-US" sz="1200" u="sng" dirty="0">
                <a:solidFill>
                  <a:schemeClr val="tx1"/>
                </a:solidFill>
              </a:rPr>
              <a:t>below water</a:t>
            </a:r>
            <a:r>
              <a:rPr lang="en-US" sz="1200" b="1" dirty="0">
                <a:solidFill>
                  <a:schemeClr val="tx1"/>
                </a:solidFill>
              </a:rPr>
              <a:t>             			</a:t>
            </a:r>
            <a:r>
              <a:rPr lang="en-US" sz="1200" u="sng" dirty="0">
                <a:solidFill>
                  <a:schemeClr val="tx1"/>
                </a:solidFill>
              </a:rPr>
              <a:t> </a:t>
            </a:r>
            <a:endParaRPr lang="en-US" sz="1200" dirty="0">
              <a:solidFill>
                <a:schemeClr val="tx1"/>
              </a:solidFill>
            </a:endParaRPr>
          </a:p>
          <a:p>
            <a:pPr defTabSz="904159" eaLnBrk="1" fontAlgn="t" hangingPunct="1">
              <a:spcBef>
                <a:spcPts val="0"/>
              </a:spcBef>
              <a:spcAft>
                <a:spcPts val="0"/>
              </a:spcAft>
              <a:tabLst>
                <a:tab pos="226040" algn="l"/>
              </a:tabLst>
              <a:defRPr/>
            </a:pPr>
            <a:br>
              <a:rPr lang="en-US" sz="1200" dirty="0">
                <a:solidFill>
                  <a:schemeClr val="tx1"/>
                </a:solidFill>
              </a:rPr>
            </a:br>
            <a:r>
              <a:rPr lang="en-US" sz="1200" b="1" dirty="0">
                <a:solidFill>
                  <a:schemeClr val="tx1"/>
                </a:solidFill>
                <a:ea typeface="Arial" panose="020B0604020202020204" pitchFamily="34" charset="0"/>
              </a:rPr>
              <a:t>Rationale: </a:t>
            </a:r>
            <a:r>
              <a:rPr lang="en-US" sz="1200" dirty="0">
                <a:solidFill>
                  <a:schemeClr val="tx1"/>
                </a:solidFill>
                <a:ea typeface="Arial" panose="020B0604020202020204" pitchFamily="34" charset="0"/>
              </a:rPr>
              <a:t>Updated language to clarify changes to pool markings instituted in the previous year. </a:t>
            </a:r>
            <a:r>
              <a:rPr lang="en-US" sz="1200" b="0" dirty="0">
                <a:solidFill>
                  <a:schemeClr val="tx1"/>
                </a:solidFill>
                <a:ea typeface="Arial" panose="020B0604020202020204" pitchFamily="34" charset="0"/>
              </a:rPr>
              <a:t>A reminder: </a:t>
            </a:r>
            <a:r>
              <a:rPr lang="en-US" sz="1200" b="0" dirty="0">
                <a:solidFill>
                  <a:schemeClr val="tx1"/>
                </a:solidFill>
                <a:ea typeface="Times New Roman" panose="02020603050405020304" pitchFamily="18" charset="0"/>
              </a:rPr>
              <a:t>this applies to new construction after January 1, 2023. Any refurbishment that involves removal or refreshing of the existing pool markings requires that the new dimensions be employed when the pool is re-marked.  These dimensions are now common to all swimming rule codes.</a:t>
            </a:r>
            <a:endParaRPr lang="en-US" sz="1200" b="0" dirty="0">
              <a:solidFill>
                <a:schemeClr val="tx1"/>
              </a:solidFill>
              <a:ea typeface="Calibri" panose="020F0502020204030204" pitchFamily="34" charset="0"/>
            </a:endParaRPr>
          </a:p>
          <a:p>
            <a:pPr eaLnBrk="1" fontAlgn="t" hangingPunct="1">
              <a:spcBef>
                <a:spcPts val="0"/>
              </a:spcBef>
              <a:spcAft>
                <a:spcPts val="0"/>
              </a:spcAft>
              <a:tabLst>
                <a:tab pos="226040" algn="l"/>
              </a:tabLst>
            </a:pPr>
            <a:endParaRPr lang="en-US" b="0" dirty="0">
              <a:solidFill>
                <a:schemeClr val="tx1"/>
              </a:solidFill>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19</a:t>
            </a:fld>
            <a:endParaRPr lang="en-US" dirty="0"/>
          </a:p>
        </p:txBody>
      </p:sp>
    </p:spTree>
    <p:extLst>
      <p:ext uri="{BB962C8B-B14F-4D97-AF65-F5344CB8AC3E}">
        <p14:creationId xmlns:p14="http://schemas.microsoft.com/office/powerpoint/2010/main" val="154492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dirty="0"/>
          </a:p>
        </p:txBody>
      </p:sp>
    </p:spTree>
    <p:extLst>
      <p:ext uri="{BB962C8B-B14F-4D97-AF65-F5344CB8AC3E}">
        <p14:creationId xmlns:p14="http://schemas.microsoft.com/office/powerpoint/2010/main" val="2607866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chemeClr val="tx1"/>
                </a:solidFill>
              </a:rPr>
              <a:t>Rule 5-2-1, 5-2-2</a:t>
            </a:r>
          </a:p>
          <a:p>
            <a:pPr algn="l"/>
            <a:r>
              <a:rPr lang="en-US" b="1" dirty="0">
                <a:solidFill>
                  <a:schemeClr val="tx1"/>
                </a:solidFill>
              </a:rPr>
              <a:t>ART. 1 . . . </a:t>
            </a:r>
            <a:r>
              <a:rPr lang="en-US" dirty="0">
                <a:solidFill>
                  <a:schemeClr val="tx1"/>
                </a:solidFill>
              </a:rPr>
              <a:t>In preliminary heats, </a:t>
            </a:r>
            <a:r>
              <a:rPr lang="en-US" u="sng" dirty="0">
                <a:solidFill>
                  <a:schemeClr val="tx1"/>
                </a:solidFill>
              </a:rPr>
              <a:t>or finals which have no preliminaries</a:t>
            </a:r>
            <a:r>
              <a:rPr lang="en-US" dirty="0">
                <a:solidFill>
                  <a:schemeClr val="tx1"/>
                </a:solidFill>
              </a:rPr>
              <a:t>, the time to be considered for purposes of seeding shall be the best competitive time for each swimmer as listed on the entry card and submitted to the meet committee (championship meets) or referee (other meets).</a:t>
            </a:r>
          </a:p>
          <a:p>
            <a:pPr algn="l"/>
            <a:endParaRPr lang="en-US" b="1" dirty="0">
              <a:solidFill>
                <a:schemeClr val="tx1"/>
              </a:solidFill>
            </a:endParaRPr>
          </a:p>
          <a:p>
            <a:pPr algn="l"/>
            <a:r>
              <a:rPr lang="en-US" b="1" dirty="0">
                <a:solidFill>
                  <a:schemeClr val="tx1"/>
                </a:solidFill>
              </a:rPr>
              <a:t>ART. 2 . . . </a:t>
            </a:r>
            <a:r>
              <a:rPr lang="en-US" dirty="0">
                <a:solidFill>
                  <a:schemeClr val="tx1"/>
                </a:solidFill>
              </a:rPr>
              <a:t>In races </a:t>
            </a:r>
            <a:r>
              <a:rPr lang="en-US" u="sng" dirty="0">
                <a:solidFill>
                  <a:schemeClr val="tx1"/>
                </a:solidFill>
              </a:rPr>
              <a:t>which require qualifying</a:t>
            </a:r>
            <a:r>
              <a:rPr lang="en-US" dirty="0">
                <a:solidFill>
                  <a:schemeClr val="tx1"/>
                </a:solidFill>
              </a:rPr>
              <a:t>, the time to be considered for the purposes of seeding shall be the best time made during qualifying races.</a:t>
            </a:r>
          </a:p>
          <a:p>
            <a:endParaRPr lang="en-US" b="1" dirty="0">
              <a:solidFill>
                <a:schemeClr val="tx1"/>
              </a:solidFill>
            </a:endParaRPr>
          </a:p>
          <a:p>
            <a:r>
              <a:rPr lang="en-US" b="1" dirty="0">
                <a:solidFill>
                  <a:schemeClr val="tx1"/>
                </a:solidFill>
              </a:rPr>
              <a:t>Rationale: </a:t>
            </a:r>
            <a:r>
              <a:rPr lang="en-US" dirty="0">
                <a:solidFill>
                  <a:schemeClr val="tx1"/>
                </a:solidFill>
              </a:rPr>
              <a:t>These changes are clarifying edits only.</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20</a:t>
            </a:fld>
            <a:endParaRPr lang="en-US" dirty="0"/>
          </a:p>
        </p:txBody>
      </p:sp>
    </p:spTree>
    <p:extLst>
      <p:ext uri="{BB962C8B-B14F-4D97-AF65-F5344CB8AC3E}">
        <p14:creationId xmlns:p14="http://schemas.microsoft.com/office/powerpoint/2010/main" val="2358688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4159" rtl="0" eaLnBrk="0" fontAlgn="base" latinLnBrk="0" hangingPunct="0">
              <a:lnSpc>
                <a:spcPct val="100000"/>
              </a:lnSpc>
              <a:spcBef>
                <a:spcPts val="0"/>
              </a:spcBef>
              <a:spcAft>
                <a:spcPts val="0"/>
              </a:spcAft>
              <a:buClrTx/>
              <a:buSzTx/>
              <a:buFontTx/>
              <a:buNone/>
              <a:tabLst/>
              <a:defRPr/>
            </a:pPr>
            <a:r>
              <a:rPr lang="en-US" sz="1200" b="1" i="0" u="none" strike="noStrike" baseline="0" dirty="0"/>
              <a:t>ART. 6 . . . </a:t>
            </a:r>
            <a:r>
              <a:rPr lang="en-US" sz="1200" b="0" i="0" u="none" strike="noStrike" baseline="0" dirty="0"/>
              <a:t>In preliminary races, the final three heats </a:t>
            </a:r>
            <a:r>
              <a:rPr lang="en-US" sz="1200" b="0" i="0" u="sng" strike="noStrike" baseline="0" dirty="0">
                <a:solidFill>
                  <a:srgbClr val="FF0000"/>
                </a:solidFill>
              </a:rPr>
              <a:t>shall</a:t>
            </a:r>
            <a:r>
              <a:rPr lang="en-US" sz="1200" b="0" i="0" u="none" strike="noStrike" baseline="0" dirty="0"/>
              <a:t> consist of the fastest seeded competitors with the fastest in the last heat, the second fastest in the next to last heat, the third fastest in the second to last heat, the fourth fastest in the last heat, and so on. If more than three heats </a:t>
            </a:r>
            <a:r>
              <a:rPr lang="en-US" sz="1200" b="0" i="0" u="sng" strike="noStrike" baseline="0" dirty="0">
                <a:solidFill>
                  <a:srgbClr val="FF0000"/>
                </a:solidFill>
              </a:rPr>
              <a:t>are needed</a:t>
            </a:r>
            <a:r>
              <a:rPr lang="en-US" sz="1200" b="0" i="0" u="none" strike="noStrike" baseline="0" dirty="0"/>
              <a:t>, the assignment in additional heats is determined as in timed final events. For example, the following plan shall operate when there are 32 swimmers in six lanes for preliminaries.</a:t>
            </a:r>
            <a:r>
              <a:rPr lang="en-US" sz="1200" dirty="0"/>
              <a:t> </a:t>
            </a:r>
          </a:p>
          <a:p>
            <a:pPr defTabSz="904159">
              <a:spcBef>
                <a:spcPts val="0"/>
              </a:spcBef>
              <a:spcAft>
                <a:spcPts val="0"/>
              </a:spcAft>
              <a:defRPr/>
            </a:pPr>
            <a:r>
              <a:rPr lang="en-US" dirty="0">
                <a:solidFill>
                  <a:srgbClr val="000000"/>
                </a:solidFill>
                <a:uFill>
                  <a:solidFill>
                    <a:srgbClr val="000000"/>
                  </a:solidFill>
                </a:uFill>
                <a:ea typeface="Arial Unicode MS"/>
                <a:cs typeface="Arial Unicode MS"/>
              </a:rPr>
              <a:t> </a:t>
            </a:r>
          </a:p>
          <a:p>
            <a:pPr defTabSz="904159">
              <a:spcBef>
                <a:spcPts val="0"/>
              </a:spcBef>
              <a:spcAft>
                <a:spcPts val="0"/>
              </a:spcAft>
              <a:defRPr/>
            </a:pPr>
            <a:r>
              <a:rPr lang="en-US" b="1" dirty="0"/>
              <a:t>Rationale: </a:t>
            </a:r>
            <a:r>
              <a:rPr lang="en-US" dirty="0"/>
              <a:t>These changes are clarifying edits only.</a:t>
            </a:r>
          </a:p>
          <a:p>
            <a:pPr>
              <a:spcBef>
                <a:spcPts val="0"/>
              </a:spcBef>
              <a:spcAft>
                <a:spcPts val="0"/>
              </a:spcAft>
            </a:pPr>
            <a:endParaRPr lang="en-US" dirty="0">
              <a:solidFill>
                <a:srgbClr val="000000"/>
              </a:solidFill>
              <a:uFill>
                <a:solidFill>
                  <a:srgbClr val="000000"/>
                </a:solidFill>
              </a:uFill>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21</a:t>
            </a:fld>
            <a:endParaRPr lang="en-US" dirty="0"/>
          </a:p>
        </p:txBody>
      </p:sp>
    </p:spTree>
    <p:extLst>
      <p:ext uri="{BB962C8B-B14F-4D97-AF65-F5344CB8AC3E}">
        <p14:creationId xmlns:p14="http://schemas.microsoft.com/office/powerpoint/2010/main" val="336909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b="0" dirty="0"/>
              <a:t>The words “long whistle” was omitted from the rules book in the previous year.</a:t>
            </a: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dirty="0"/>
          </a:p>
        </p:txBody>
      </p:sp>
    </p:spTree>
    <p:extLst>
      <p:ext uri="{BB962C8B-B14F-4D97-AF65-F5344CB8AC3E}">
        <p14:creationId xmlns:p14="http://schemas.microsoft.com/office/powerpoint/2010/main" val="3422308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b="0" dirty="0"/>
              <a:t>The words “long whistle” was omitted from the rules book in the previous year.</a:t>
            </a: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23</a:t>
            </a:fld>
            <a:endParaRPr lang="en-US" dirty="0"/>
          </a:p>
        </p:txBody>
      </p:sp>
    </p:spTree>
    <p:extLst>
      <p:ext uri="{BB962C8B-B14F-4D97-AF65-F5344CB8AC3E}">
        <p14:creationId xmlns:p14="http://schemas.microsoft.com/office/powerpoint/2010/main" val="92451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24</a:t>
            </a:fld>
            <a:endParaRPr lang="en-US" dirty="0"/>
          </a:p>
        </p:txBody>
      </p:sp>
    </p:spTree>
    <p:extLst>
      <p:ext uri="{BB962C8B-B14F-4D97-AF65-F5344CB8AC3E}">
        <p14:creationId xmlns:p14="http://schemas.microsoft.com/office/powerpoint/2010/main" val="3116054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solidFill>
                  <a:srgbClr val="000000"/>
                </a:solidFill>
                <a:uFill>
                  <a:solidFill>
                    <a:srgbClr val="000000"/>
                  </a:solidFill>
                </a:uFill>
                <a:latin typeface="Calibri" panose="020F0502020204030204" pitchFamily="34" charset="0"/>
                <a:ea typeface="Arial Unicode MS"/>
                <a:cs typeface="Arial Unicode MS"/>
              </a:rPr>
              <a:t>The NFHS serves as the national authority on competition rules while promoting fair play and seeks to minimize risk of injury for student participants in education-based high school athletic and activity programs. On an ongoing basis, the rules committee assesses and minimizes risks, to the extent consistent with the sound traditions of the sport. This year</a:t>
            </a:r>
            <a:r>
              <a:rPr lang="en-US" b="1" dirty="0">
                <a:solidFill>
                  <a:srgbClr val="000000"/>
                </a:solidFill>
                <a:uFill>
                  <a:solidFill>
                    <a:srgbClr val="000000"/>
                  </a:solidFill>
                </a:uFill>
                <a:latin typeface="Calibri" panose="020F0502020204030204" pitchFamily="34" charset="0"/>
                <a:ea typeface="Arial Unicode MS"/>
                <a:cs typeface="Arial Unicode MS"/>
              </a:rPr>
              <a:t>,</a:t>
            </a:r>
            <a:r>
              <a:rPr lang="en-US" dirty="0">
                <a:solidFill>
                  <a:srgbClr val="000000"/>
                </a:solidFill>
                <a:uFill>
                  <a:solidFill>
                    <a:srgbClr val="000000"/>
                  </a:solidFill>
                </a:uFill>
                <a:latin typeface="Calibri" panose="020F0502020204030204" pitchFamily="34" charset="0"/>
                <a:ea typeface="Arial Unicode MS"/>
                <a:cs typeface="Arial Unicode MS"/>
              </a:rPr>
              <a:t> specifically, rules related to risk minimization on the backstroke finish, the diving table, and establishing a penalty for a diver’s head being too close to the board, were carefully considered and addressed.</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dirty="0"/>
          </a:p>
        </p:txBody>
      </p:sp>
    </p:spTree>
    <p:extLst>
      <p:ext uri="{BB962C8B-B14F-4D97-AF65-F5344CB8AC3E}">
        <p14:creationId xmlns:p14="http://schemas.microsoft.com/office/powerpoint/2010/main" val="604955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Bef>
                <a:spcPts val="0"/>
              </a:spcBef>
              <a:spcAft>
                <a:spcPts val="791"/>
              </a:spcAft>
              <a:buFont typeface="Wingdings" panose="05000000000000000000" pitchFamily="2" charset="2"/>
              <a:buChar char="§"/>
            </a:pPr>
            <a:r>
              <a:rPr lang="en-US" kern="100" dirty="0">
                <a:solidFill>
                  <a:srgbClr val="000000"/>
                </a:solidFill>
                <a:uFill>
                  <a:solidFill>
                    <a:srgbClr val="000000"/>
                  </a:solidFill>
                </a:uFill>
                <a:ea typeface="Arial Unicode MS"/>
                <a:cs typeface="Arial Unicode MS"/>
              </a:rPr>
              <a:t>The NFHS Swimming and Diving Rules Committee consistently monitors national trends having to do with technical rules, technology, and behavior. The committee remains cognizant of the philosophy of the NFHS membership, the health and safety of the competitor, as well as financial considerations that may present a competitive advantage, while also preserving/protecting the important values of education-based athletics, good citizenship, and personal responsibility. </a:t>
            </a:r>
          </a:p>
          <a:p>
            <a:pPr>
              <a:lnSpc>
                <a:spcPct val="107000"/>
              </a:lnSpc>
              <a:spcBef>
                <a:spcPts val="0"/>
              </a:spcBef>
              <a:spcAft>
                <a:spcPts val="791"/>
              </a:spcAft>
            </a:pPr>
            <a:endParaRPr lang="en-US" kern="100" dirty="0">
              <a:solidFill>
                <a:srgbClr val="000000"/>
              </a:solidFill>
              <a:uFill>
                <a:solidFill>
                  <a:srgbClr val="000000"/>
                </a:solidFill>
              </a:uFill>
              <a:ea typeface="Arial Unicode MS"/>
              <a:cs typeface="Arial Unicode MS"/>
            </a:endParaRPr>
          </a:p>
          <a:p>
            <a:pPr marL="171450" indent="-171450">
              <a:lnSpc>
                <a:spcPct val="107000"/>
              </a:lnSpc>
              <a:spcBef>
                <a:spcPts val="0"/>
              </a:spcBef>
              <a:spcAft>
                <a:spcPts val="791"/>
              </a:spcAft>
              <a:buFont typeface="Wingdings" panose="05000000000000000000" pitchFamily="2" charset="2"/>
              <a:buChar char="§"/>
            </a:pPr>
            <a:r>
              <a:rPr lang="en-US" kern="100" dirty="0">
                <a:solidFill>
                  <a:srgbClr val="000000"/>
                </a:solidFill>
                <a:uFill>
                  <a:solidFill>
                    <a:srgbClr val="000000"/>
                  </a:solidFill>
                </a:uFill>
                <a:ea typeface="Arial Unicode MS"/>
                <a:cs typeface="Arial Unicode MS"/>
              </a:rPr>
              <a:t>Electronic devices may currently be used to record a competitor</a:t>
            </a:r>
            <a:r>
              <a:rPr lang="ar-SA" kern="100" dirty="0">
                <a:solidFill>
                  <a:srgbClr val="000000"/>
                </a:solidFill>
                <a:uFill>
                  <a:solidFill>
                    <a:srgbClr val="000000"/>
                  </a:solidFill>
                </a:uFill>
                <a:ea typeface="Arial Unicode MS"/>
                <a:cs typeface="Arial Unicode MS"/>
              </a:rPr>
              <a:t>’</a:t>
            </a:r>
            <a:r>
              <a:rPr lang="en-US" kern="100" dirty="0">
                <a:solidFill>
                  <a:srgbClr val="000000"/>
                </a:solidFill>
                <a:uFill>
                  <a:solidFill>
                    <a:srgbClr val="000000"/>
                  </a:solidFill>
                </a:uFill>
                <a:ea typeface="Arial Unicode MS"/>
                <a:cs typeface="Arial Unicode MS"/>
              </a:rPr>
              <a:t>s performance, as well as used as a coaching aid, but not while the athlete is swimming or diving</a:t>
            </a:r>
            <a:r>
              <a:rPr lang="en-US" b="1" kern="100" dirty="0">
                <a:solidFill>
                  <a:srgbClr val="000000"/>
                </a:solidFill>
                <a:uFill>
                  <a:solidFill>
                    <a:srgbClr val="000000"/>
                  </a:solidFill>
                </a:uFill>
                <a:ea typeface="Arial Unicode MS"/>
                <a:cs typeface="Arial Unicode MS"/>
              </a:rPr>
              <a:t> </a:t>
            </a:r>
            <a:r>
              <a:rPr lang="en-US" kern="100" dirty="0">
                <a:solidFill>
                  <a:srgbClr val="000000"/>
                </a:solidFill>
                <a:uFill>
                  <a:solidFill>
                    <a:srgbClr val="000000"/>
                  </a:solidFill>
                </a:uFill>
                <a:ea typeface="Arial Unicode MS"/>
                <a:cs typeface="Arial Unicode MS"/>
              </a:rPr>
              <a:t>in competition. The information may be presented to the athlete prior to the next race or dive, or for review afterwards. Devices which transmit information to athletes during competition are not allowed</a:t>
            </a:r>
            <a:r>
              <a:rPr lang="en-US" b="1" kern="100" dirty="0">
                <a:solidFill>
                  <a:srgbClr val="000000"/>
                </a:solidFill>
                <a:uFill>
                  <a:solidFill>
                    <a:srgbClr val="000000"/>
                  </a:solidFill>
                </a:uFill>
                <a:ea typeface="Arial Unicode MS"/>
                <a:cs typeface="Arial Unicode MS"/>
              </a:rPr>
              <a:t>.  </a:t>
            </a:r>
            <a:endParaRPr lang="en-US" kern="100" dirty="0">
              <a:solidFill>
                <a:srgbClr val="000000"/>
              </a:solidFill>
              <a:uFill>
                <a:solidFill>
                  <a:srgbClr val="000000"/>
                </a:solidFill>
              </a:uFill>
              <a:ea typeface="Arial Unicode MS"/>
              <a:cs typeface="Arial Unicode M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26</a:t>
            </a:fld>
            <a:endParaRPr lang="en-US" dirty="0"/>
          </a:p>
        </p:txBody>
      </p:sp>
    </p:spTree>
    <p:extLst>
      <p:ext uri="{BB962C8B-B14F-4D97-AF65-F5344CB8AC3E}">
        <p14:creationId xmlns:p14="http://schemas.microsoft.com/office/powerpoint/2010/main" val="3025244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Bef>
                <a:spcPts val="0"/>
              </a:spcBef>
              <a:spcAft>
                <a:spcPts val="791"/>
              </a:spcAft>
              <a:buFont typeface="Wingdings" panose="05000000000000000000" pitchFamily="2" charset="2"/>
              <a:buChar char="§"/>
            </a:pPr>
            <a:r>
              <a:rPr lang="en-US" kern="100" dirty="0">
                <a:solidFill>
                  <a:srgbClr val="000000"/>
                </a:solidFill>
                <a:uFill>
                  <a:solidFill>
                    <a:srgbClr val="000000"/>
                  </a:solidFill>
                </a:uFill>
                <a:ea typeface="Arial Unicode MS"/>
                <a:cs typeface="Arial Unicode MS"/>
              </a:rPr>
              <a:t>The 2023 NFHS Swimming and Diving Questionnaire revealed a dramatic increase of profanity on the deck. Coaches and competitors are reminded of rule provisions prohibiting this kind of behavior. Under Rule 3-6-1, unsporting conduct includes, but is not limited to, making insulting or derogatory remarks, gestures or acts including taunting, trying to influence, showing disgust,</a:t>
            </a:r>
            <a:r>
              <a:rPr lang="en-US" kern="100" dirty="0">
                <a:solidFill>
                  <a:srgbClr val="FF0000"/>
                </a:solidFill>
                <a:uFill>
                  <a:solidFill>
                    <a:srgbClr val="000000"/>
                  </a:solidFill>
                </a:uFill>
                <a:ea typeface="Arial Unicode MS"/>
                <a:cs typeface="Arial Unicode MS"/>
              </a:rPr>
              <a:t> </a:t>
            </a:r>
            <a:r>
              <a:rPr lang="en-US" kern="100" dirty="0">
                <a:solidFill>
                  <a:srgbClr val="000000"/>
                </a:solidFill>
                <a:uFill>
                  <a:solidFill>
                    <a:srgbClr val="000000"/>
                  </a:solidFill>
                </a:uFill>
                <a:ea typeface="Arial Unicode MS"/>
                <a:cs typeface="Arial Unicode MS"/>
              </a:rPr>
              <a:t>or interfering with an official. The meet referee always retains the authority under Rule 3-6-1 to disqualify a competitor for any act the referee deems as unsporting conduct. Per Rule 3-6-2, unacceptable conduct includes, but is not limited to, the use of profanity whether it is directed at another person, or any action which could discredit the individual or the individual</a:t>
            </a:r>
            <a:r>
              <a:rPr lang="ar-SA" kern="100" dirty="0">
                <a:solidFill>
                  <a:srgbClr val="000000"/>
                </a:solidFill>
                <a:uFill>
                  <a:solidFill>
                    <a:srgbClr val="000000"/>
                  </a:solidFill>
                </a:uFill>
                <a:ea typeface="Arial Unicode MS"/>
                <a:cs typeface="Arial Unicode MS"/>
              </a:rPr>
              <a:t>’</a:t>
            </a:r>
            <a:r>
              <a:rPr lang="en-US" kern="100" dirty="0">
                <a:solidFill>
                  <a:srgbClr val="000000"/>
                </a:solidFill>
                <a:uFill>
                  <a:solidFill>
                    <a:srgbClr val="000000"/>
                  </a:solidFill>
                </a:uFill>
                <a:ea typeface="Arial Unicode MS"/>
                <a:cs typeface="Arial Unicode MS"/>
              </a:rPr>
              <a:t>s high school. Team personnel shall be disqualified from that event or the next event in which the competitor is entered, whichever is appropriate. </a:t>
            </a:r>
          </a:p>
          <a:p>
            <a:pPr defTabSz="904159">
              <a:lnSpc>
                <a:spcPct val="107000"/>
              </a:lnSpc>
              <a:spcBef>
                <a:spcPts val="0"/>
              </a:spcBef>
              <a:spcAft>
                <a:spcPts val="791"/>
              </a:spcAft>
              <a:defRPr/>
            </a:pPr>
            <a:endParaRPr lang="en-US" sz="1800" kern="100" dirty="0">
              <a:solidFill>
                <a:srgbClr val="000000"/>
              </a:solidFill>
              <a:uFill>
                <a:solidFill>
                  <a:srgbClr val="000000"/>
                </a:solidFill>
              </a:uFill>
              <a:latin typeface="Calibri" panose="020F0502020204030204" pitchFamily="34" charset="0"/>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27</a:t>
            </a:fld>
            <a:endParaRPr lang="en-US" dirty="0"/>
          </a:p>
        </p:txBody>
      </p:sp>
    </p:spTree>
    <p:extLst>
      <p:ext uri="{BB962C8B-B14F-4D97-AF65-F5344CB8AC3E}">
        <p14:creationId xmlns:p14="http://schemas.microsoft.com/office/powerpoint/2010/main" val="2799260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kern="100" dirty="0">
                <a:solidFill>
                  <a:schemeClr val="tx1"/>
                </a:solidFill>
                <a:uFill>
                  <a:solidFill>
                    <a:srgbClr val="000000"/>
                  </a:solidFill>
                </a:uFill>
                <a:ea typeface="Arial Unicode MS"/>
                <a:cs typeface="Arial Unicode MS"/>
              </a:rPr>
              <a:t>Guidelines for photographer access should be clearly defined prior to the swimming and diving event. It is recommended that state associations and event hosts consider the areas, and specifically the angles, for photography of swimmers that they consider appropriate/inappropriate and set reasonable guidelines.  Due to swimmer attire and the starting positions in the sport, media access in the starting area may not be appropriate. If a designated media area is used, it should be established before the meet begins. It may be more appropriate for photographers to be limited to areas adjacent to the starting area (starting area is defined as that behind the blocks). When there is not a designated area for press/media or others, photographers can be limited to taking photos from the side and/or the turning end of the competition pool. </a:t>
            </a:r>
            <a:r>
              <a:rPr lang="en-US" b="0" kern="100" dirty="0">
                <a:solidFill>
                  <a:schemeClr val="tx1"/>
                </a:solidFill>
                <a:uFill>
                  <a:solidFill>
                    <a:srgbClr val="000000"/>
                  </a:solidFill>
                </a:uFill>
                <a:ea typeface="Arial Unicode MS"/>
                <a:cs typeface="Arial Unicode MS"/>
              </a:rPr>
              <a:t>Athletes with cell phones should be instructed photos behind the starting blocks are not permitted. </a:t>
            </a:r>
            <a:endParaRPr lang="en-US" b="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28</a:t>
            </a:fld>
            <a:endParaRPr lang="en-US" dirty="0"/>
          </a:p>
        </p:txBody>
      </p:sp>
    </p:spTree>
    <p:extLst>
      <p:ext uri="{BB962C8B-B14F-4D97-AF65-F5344CB8AC3E}">
        <p14:creationId xmlns:p14="http://schemas.microsoft.com/office/powerpoint/2010/main" val="2930732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29</a:t>
            </a:fld>
            <a:endParaRPr lang="en-US" dirty="0"/>
          </a:p>
        </p:txBody>
      </p:sp>
    </p:spTree>
    <p:extLst>
      <p:ext uri="{BB962C8B-B14F-4D97-AF65-F5344CB8AC3E}">
        <p14:creationId xmlns:p14="http://schemas.microsoft.com/office/powerpoint/2010/main" val="3463460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latin typeface="Calibri" panose="020F0502020204030204" pitchFamily="34" charset="0"/>
                <a:ea typeface="Arial" panose="020B0604020202020204" pitchFamily="34" charset="0"/>
              </a:rPr>
              <a:t>Rule 3-3 NOTE: </a:t>
            </a:r>
          </a:p>
          <a:p>
            <a:pPr marL="169530" indent="-169530">
              <a:buFont typeface="Wingdings" panose="05000000000000000000" pitchFamily="2" charset="2"/>
              <a:buChar char="§"/>
            </a:pPr>
            <a:r>
              <a:rPr lang="en-US" dirty="0">
                <a:ea typeface="Arial" panose="020B0604020202020204" pitchFamily="34" charset="0"/>
              </a:rPr>
              <a:t>Moved </a:t>
            </a:r>
            <a:r>
              <a:rPr lang="en-US" b="1" dirty="0">
                <a:ea typeface="Arial" panose="020B0604020202020204" pitchFamily="34" charset="0"/>
              </a:rPr>
              <a:t>NOTE </a:t>
            </a:r>
            <a:r>
              <a:rPr lang="en-US" dirty="0">
                <a:ea typeface="Arial" panose="020B0604020202020204" pitchFamily="34" charset="0"/>
              </a:rPr>
              <a:t>addressing accommodations to the beginning of Rule 3-3 Uniforms; </a:t>
            </a:r>
          </a:p>
          <a:p>
            <a:pPr marL="169530" indent="-169530">
              <a:buFont typeface="Wingdings" panose="05000000000000000000" pitchFamily="2" charset="2"/>
              <a:buChar char="§"/>
            </a:pPr>
            <a:r>
              <a:rPr lang="en-US" dirty="0">
                <a:ea typeface="Arial" panose="020B0604020202020204" pitchFamily="34" charset="0"/>
              </a:rPr>
              <a:t>Added language specifying suit constructions rules which cannot be waived:</a:t>
            </a:r>
          </a:p>
          <a:p>
            <a:pPr marL="1073688" indent="-169530">
              <a:buFont typeface="Arial" panose="020B0604020202020204" pitchFamily="34" charset="0"/>
              <a:buChar char="•"/>
            </a:pPr>
            <a:r>
              <a:rPr lang="en-US" dirty="0">
                <a:ea typeface="Arial" panose="020B0604020202020204" pitchFamily="34" charset="0"/>
              </a:rPr>
              <a:t>  suit must be constructed of a woven/knit textile material, </a:t>
            </a:r>
          </a:p>
          <a:p>
            <a:pPr marL="1073688" indent="-169530">
              <a:buFont typeface="Arial" panose="020B0604020202020204" pitchFamily="34" charset="0"/>
              <a:buChar char="•"/>
            </a:pPr>
            <a:r>
              <a:rPr lang="en-US" dirty="0">
                <a:ea typeface="Arial" panose="020B0604020202020204" pitchFamily="34" charset="0"/>
              </a:rPr>
              <a:t>  suit must be permeable 100% to air and water, </a:t>
            </a:r>
          </a:p>
          <a:p>
            <a:pPr marL="1073688" indent="-169530">
              <a:buFont typeface="Arial" panose="020B0604020202020204" pitchFamily="34" charset="0"/>
              <a:buChar char="•"/>
            </a:pPr>
            <a:r>
              <a:rPr lang="en-US" dirty="0">
                <a:ea typeface="Arial" panose="020B0604020202020204" pitchFamily="34" charset="0"/>
              </a:rPr>
              <a:t>  suit must not aid speed, buoyancy or body compression.</a:t>
            </a:r>
            <a:endParaRPr lang="en-US" dirty="0">
              <a:ea typeface="Times New Roman" panose="02020603050405020304" pitchFamily="18" charset="0"/>
            </a:endParaRPr>
          </a:p>
          <a:p>
            <a:br>
              <a:rPr lang="en-US" b="1" dirty="0">
                <a:latin typeface="Calibri" panose="020F0502020204030204" pitchFamily="34" charset="0"/>
                <a:ea typeface="Arial" panose="020B0604020202020204" pitchFamily="34" charset="0"/>
              </a:rPr>
            </a:br>
            <a:r>
              <a:rPr lang="en-US" b="1" dirty="0">
                <a:latin typeface="Calibri" panose="020F0502020204030204" pitchFamily="34" charset="0"/>
                <a:ea typeface="Arial" panose="020B0604020202020204" pitchFamily="34" charset="0"/>
              </a:rPr>
              <a:t>Rationale:</a:t>
            </a:r>
            <a:r>
              <a:rPr lang="en-US" dirty="0">
                <a:latin typeface="Calibri" panose="020F0502020204030204" pitchFamily="34" charset="0"/>
                <a:ea typeface="Arial" panose="020B0604020202020204" pitchFamily="34" charset="0"/>
              </a:rPr>
              <a:t> Moving the NOTE to the beginning of Rule 3-3 will make it clear that the NOTE applies to all articles in this section. The need for accommodation does not solely apply to Article 6. There are situations where Article 2 may be necessarily waived due to conflicts with the participant and state law, and state associations should be permitted to permit an accommodation provided there is no competitive advantage gained.</a:t>
            </a:r>
          </a:p>
          <a:p>
            <a:pPr defTabSz="904159">
              <a:defRPr/>
            </a:pPr>
            <a:endParaRPr lang="en-US" dirty="0">
              <a:latin typeface="Calibri" panose="020F0502020204030204" pitchFamily="34" charset="0"/>
            </a:endParaRPr>
          </a:p>
          <a:p>
            <a:pPr defTabSz="904159">
              <a:defRPr/>
            </a:pPr>
            <a:r>
              <a:rPr lang="en-US"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Comments: </a:t>
            </a:r>
            <a:r>
              <a:rPr lang="en-US" kern="100" dirty="0">
                <a:solidFill>
                  <a:srgbClr val="000000"/>
                </a:solidFill>
                <a:latin typeface="Calibri" panose="020F0502020204030204" pitchFamily="34" charset="0"/>
                <a:ea typeface="Arial" panose="020B0604020202020204" pitchFamily="34" charset="0"/>
                <a:cs typeface="Calibri" panose="020F0502020204030204" pitchFamily="34" charset="0"/>
              </a:rPr>
              <a:t>Moving the note to the beginning of the section will make it clear this provision applies to all articles in Section 3. </a:t>
            </a:r>
            <a:r>
              <a:rPr lang="en-US"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Requests to state associations for waivers of Rule 3-3 are driven by a wide range of motivations, including the need for additional physical support and desire for additional body coverage. Some suit design parameters can be waived while others cannot be altered without creating a competitive advantage for the athlete.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defTabSz="904159">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dirty="0"/>
          </a:p>
        </p:txBody>
      </p:sp>
    </p:spTree>
    <p:extLst>
      <p:ext uri="{BB962C8B-B14F-4D97-AF65-F5344CB8AC3E}">
        <p14:creationId xmlns:p14="http://schemas.microsoft.com/office/powerpoint/2010/main" val="2139493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04159">
              <a:buFont typeface="Wingdings" panose="05000000000000000000" pitchFamily="2" charset="2"/>
              <a:buChar char="§"/>
              <a:defRPr/>
            </a:pPr>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30</a:t>
            </a:fld>
            <a:endParaRPr lang="en-US" dirty="0"/>
          </a:p>
        </p:txBody>
      </p:sp>
    </p:spTree>
    <p:extLst>
      <p:ext uri="{BB962C8B-B14F-4D97-AF65-F5344CB8AC3E}">
        <p14:creationId xmlns:p14="http://schemas.microsoft.com/office/powerpoint/2010/main" val="2001179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31</a:t>
            </a:fld>
            <a:endParaRPr lang="en-US" dirty="0"/>
          </a:p>
        </p:txBody>
      </p:sp>
    </p:spTree>
    <p:extLst>
      <p:ext uri="{BB962C8B-B14F-4D97-AF65-F5344CB8AC3E}">
        <p14:creationId xmlns:p14="http://schemas.microsoft.com/office/powerpoint/2010/main" val="1700523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Coaching Swimming is a course developed by the NFHS in conjunction with the National Interscholastic Swim Coaches Association (NISCA). This course teaches the fundamentals of becoming an effective swim coach. The course explores the different types of dives and the training required to execute the to the best of the diver’s ability. </a:t>
            </a:r>
          </a:p>
          <a:p>
            <a:r>
              <a:rPr lang="en-US" dirty="0"/>
              <a:t> </a:t>
            </a:r>
          </a:p>
          <a:p>
            <a:pPr marL="0" indent="0">
              <a:spcBef>
                <a:spcPts val="0"/>
              </a:spcBef>
              <a:buFont typeface="Arial" panose="020B0604020202020204" pitchFamily="34" charset="0"/>
              <a:buNone/>
            </a:pPr>
            <a:r>
              <a:rPr lang="en-US" b="1" dirty="0"/>
              <a:t>More:</a:t>
            </a:r>
            <a:r>
              <a:rPr lang="en-US" b="0" dirty="0"/>
              <a:t>  </a:t>
            </a:r>
          </a:p>
          <a:p>
            <a:pPr>
              <a:spcBef>
                <a:spcPts val="0"/>
              </a:spcBef>
            </a:pPr>
            <a:r>
              <a:rPr lang="en-US" dirty="0"/>
              <a:t>     - Unlimited access to course &amp; resources for one year from date of purchase.</a:t>
            </a:r>
          </a:p>
          <a:p>
            <a:pPr>
              <a:spcBef>
                <a:spcPts val="0"/>
              </a:spcBef>
            </a:pPr>
            <a:r>
              <a:rPr lang="en-US" dirty="0"/>
              <a:t>     - Use as an elective to fulfill AIC or CIC certification requirements. </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32</a:t>
            </a:fld>
            <a:endParaRPr lang="en-US" dirty="0"/>
          </a:p>
        </p:txBody>
      </p:sp>
    </p:spTree>
    <p:extLst>
      <p:ext uri="{BB962C8B-B14F-4D97-AF65-F5344CB8AC3E}">
        <p14:creationId xmlns:p14="http://schemas.microsoft.com/office/powerpoint/2010/main" val="2829409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33</a:t>
            </a:fld>
            <a:endParaRPr lang="en-US" dirty="0"/>
          </a:p>
        </p:txBody>
      </p:sp>
    </p:spTree>
    <p:extLst>
      <p:ext uri="{BB962C8B-B14F-4D97-AF65-F5344CB8AC3E}">
        <p14:creationId xmlns:p14="http://schemas.microsoft.com/office/powerpoint/2010/main" val="3384385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04159">
              <a:buFont typeface="Wingdings" panose="05000000000000000000" pitchFamily="2" charset="2"/>
              <a:buChar char="§"/>
              <a:defRPr/>
            </a:pPr>
            <a:r>
              <a:rPr lang="en-US" altLang="en-US" dirty="0">
                <a:latin typeface="+mn-lt"/>
                <a:cs typeface="Arial" panose="020B0604020202020204" pitchFamily="34" charset="0"/>
              </a:rPr>
              <a:t>The NFHS swimming and diving publications are available to order online or by using the toll-free number.</a:t>
            </a:r>
          </a:p>
          <a:p>
            <a:pPr defTabSz="904159">
              <a:defRPr/>
            </a:pPr>
            <a:endParaRPr lang="en-US" altLang="en-US" dirty="0">
              <a:highlight>
                <a:srgbClr val="FFFF00"/>
              </a:highlight>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dirty="0"/>
          </a:p>
        </p:txBody>
      </p:sp>
    </p:spTree>
    <p:extLst>
      <p:ext uri="{BB962C8B-B14F-4D97-AF65-F5344CB8AC3E}">
        <p14:creationId xmlns:p14="http://schemas.microsoft.com/office/powerpoint/2010/main" val="2755860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The NFHS Swimming Officials Guideline Manual and the Diving Officials Guidelines Manual will be available </a:t>
            </a:r>
            <a:r>
              <a:rPr lang="en-US" b="1" dirty="0"/>
              <a:t>on or before </a:t>
            </a:r>
            <a:r>
              <a:rPr lang="en-US" dirty="0"/>
              <a:t>July 1</a:t>
            </a:r>
            <a:r>
              <a:rPr lang="en-US" baseline="30000" dirty="0"/>
              <a:t>st</a:t>
            </a:r>
            <a:r>
              <a:rPr lang="en-US" dirty="0"/>
              <a:t> on the swimming and diving page of www.nfhs.org.  The manuals</a:t>
            </a:r>
            <a:r>
              <a:rPr lang="en-US" dirty="0">
                <a:solidFill>
                  <a:srgbClr val="FF0000"/>
                </a:solidFill>
              </a:rPr>
              <a:t> </a:t>
            </a:r>
            <a:r>
              <a:rPr lang="en-US" dirty="0"/>
              <a:t>are posted in word format so that state associations may tailor them to fit their specific needs.</a:t>
            </a:r>
          </a:p>
          <a:p>
            <a:pPr defTabSz="904159">
              <a:defRPr/>
            </a:pPr>
            <a:endParaRPr lang="en-US" altLang="en-US" dirty="0">
              <a:latin typeface="+mn-lt"/>
              <a:cs typeface="+mn-cs"/>
            </a:endParaRPr>
          </a:p>
          <a:p>
            <a:pPr defTabSz="904159">
              <a:defRPr/>
            </a:pPr>
            <a:endParaRPr lang="en-US" altLang="en-US" dirty="0">
              <a:latin typeface="+mn-lt"/>
              <a:cs typeface="+mn-cs"/>
            </a:endParaRPr>
          </a:p>
          <a:p>
            <a:pPr marL="169530" indent="-16953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dirty="0"/>
          </a:p>
        </p:txBody>
      </p:sp>
    </p:spTree>
    <p:extLst>
      <p:ext uri="{BB962C8B-B14F-4D97-AF65-F5344CB8AC3E}">
        <p14:creationId xmlns:p14="http://schemas.microsoft.com/office/powerpoint/2010/main" val="3088431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36</a:t>
            </a:fld>
            <a:endParaRPr lang="en-US" dirty="0"/>
          </a:p>
        </p:txBody>
      </p:sp>
    </p:spTree>
    <p:extLst>
      <p:ext uri="{BB962C8B-B14F-4D97-AF65-F5344CB8AC3E}">
        <p14:creationId xmlns:p14="http://schemas.microsoft.com/office/powerpoint/2010/main" val="336626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93700" y="690563"/>
            <a:ext cx="6132513"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530" indent="-169530">
              <a:spcBef>
                <a:spcPct val="0"/>
              </a:spcBef>
              <a:buFont typeface="Wingdings" panose="05000000000000000000" pitchFamily="2" charset="2"/>
              <a:buChar char="§"/>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69530" indent="-169530">
              <a:spcBef>
                <a:spcPct val="0"/>
              </a:spcBef>
              <a:buFont typeface="Wingdings" panose="05000000000000000000" pitchFamily="2" charset="2"/>
              <a:buChar char="§"/>
            </a:pPr>
            <a:r>
              <a:rPr lang="en-US" altLang="en-US" dirty="0">
                <a:latin typeface="+mn-lt"/>
                <a:cs typeface="Arial" pitchFamily="34" charset="0"/>
              </a:rPr>
              <a:t>Following these guidelines will assist in the individual student assessment by the student and the school.</a:t>
            </a:r>
          </a:p>
          <a:p>
            <a:pPr marL="169530" indent="-169530">
              <a:spcBef>
                <a:spcPct val="0"/>
              </a:spcBef>
              <a:buFont typeface="Wingdings" panose="05000000000000000000" pitchFamily="2" charset="2"/>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69530" indent="-169530">
              <a:spcBef>
                <a:spcPct val="0"/>
              </a:spcBef>
              <a:buFont typeface="Wingdings" panose="05000000000000000000" pitchFamily="2" charset="2"/>
              <a:buChar char="§"/>
            </a:pPr>
            <a:r>
              <a:rPr lang="en-US" altLang="en-US" dirty="0">
                <a:latin typeface="+mn-lt"/>
                <a:cs typeface="Arial" pitchFamily="34" charset="0"/>
              </a:rPr>
              <a:t>Contest officials shall defer decisions on rule accommodations to the respective state association. </a:t>
            </a:r>
          </a:p>
          <a:p>
            <a:pPr marL="169530" indent="-169530">
              <a:spcBef>
                <a:spcPct val="0"/>
              </a:spcBef>
              <a:buFont typeface="Wingdings" panose="05000000000000000000" pitchFamily="2" charset="2"/>
              <a:buChar char="§"/>
            </a:pPr>
            <a:r>
              <a:rPr lang="en-US" altLang="en-US" dirty="0">
                <a:latin typeface="+mn-lt"/>
                <a:cs typeface="Arial" pitchFamily="34" charset="0"/>
              </a:rPr>
              <a:t>This information serves as a guide.  Each state association may develop its own process.</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588" indent="-282534" eaLnBrk="0" hangingPunct="0">
              <a:spcBef>
                <a:spcPct val="30000"/>
              </a:spcBef>
              <a:defRPr sz="1200">
                <a:solidFill>
                  <a:schemeClr val="tx1"/>
                </a:solidFill>
                <a:latin typeface="Calibri" pitchFamily="34" charset="0"/>
              </a:defRPr>
            </a:lvl2pPr>
            <a:lvl3pPr marL="1130136" indent="-226027" eaLnBrk="0" hangingPunct="0">
              <a:spcBef>
                <a:spcPct val="30000"/>
              </a:spcBef>
              <a:defRPr sz="1200">
                <a:solidFill>
                  <a:schemeClr val="tx1"/>
                </a:solidFill>
                <a:latin typeface="Calibri" pitchFamily="34" charset="0"/>
              </a:defRPr>
            </a:lvl3pPr>
            <a:lvl4pPr marL="1582190" indent="-226027" eaLnBrk="0" hangingPunct="0">
              <a:spcBef>
                <a:spcPct val="30000"/>
              </a:spcBef>
              <a:defRPr sz="1200">
                <a:solidFill>
                  <a:schemeClr val="tx1"/>
                </a:solidFill>
                <a:latin typeface="Calibri" pitchFamily="34" charset="0"/>
              </a:defRPr>
            </a:lvl4pPr>
            <a:lvl5pPr marL="2034245" indent="-226027" eaLnBrk="0" hangingPunct="0">
              <a:spcBef>
                <a:spcPct val="30000"/>
              </a:spcBef>
              <a:defRPr sz="1200">
                <a:solidFill>
                  <a:schemeClr val="tx1"/>
                </a:solidFill>
                <a:latin typeface="Calibri" pitchFamily="34" charset="0"/>
              </a:defRPr>
            </a:lvl5pPr>
            <a:lvl6pPr marL="2486299" indent="-226027" eaLnBrk="0" fontAlgn="base" hangingPunct="0">
              <a:spcBef>
                <a:spcPct val="30000"/>
              </a:spcBef>
              <a:spcAft>
                <a:spcPct val="0"/>
              </a:spcAft>
              <a:defRPr sz="1200">
                <a:solidFill>
                  <a:schemeClr val="tx1"/>
                </a:solidFill>
                <a:latin typeface="Calibri" pitchFamily="34" charset="0"/>
              </a:defRPr>
            </a:lvl6pPr>
            <a:lvl7pPr marL="2938353" indent="-226027" eaLnBrk="0" fontAlgn="base" hangingPunct="0">
              <a:spcBef>
                <a:spcPct val="30000"/>
              </a:spcBef>
              <a:spcAft>
                <a:spcPct val="0"/>
              </a:spcAft>
              <a:defRPr sz="1200">
                <a:solidFill>
                  <a:schemeClr val="tx1"/>
                </a:solidFill>
                <a:latin typeface="Calibri" pitchFamily="34" charset="0"/>
              </a:defRPr>
            </a:lvl7pPr>
            <a:lvl8pPr marL="3390408" indent="-226027" eaLnBrk="0" fontAlgn="base" hangingPunct="0">
              <a:spcBef>
                <a:spcPct val="30000"/>
              </a:spcBef>
              <a:spcAft>
                <a:spcPct val="0"/>
              </a:spcAft>
              <a:defRPr sz="1200">
                <a:solidFill>
                  <a:schemeClr val="tx1"/>
                </a:solidFill>
                <a:latin typeface="Calibri" pitchFamily="34" charset="0"/>
              </a:defRPr>
            </a:lvl8pPr>
            <a:lvl9pPr marL="3842462" indent="-226027" eaLnBrk="0" fontAlgn="base" hangingPunct="0">
              <a:spcBef>
                <a:spcPct val="30000"/>
              </a:spcBef>
              <a:spcAft>
                <a:spcPct val="0"/>
              </a:spcAft>
              <a:defRPr sz="1200">
                <a:solidFill>
                  <a:schemeClr val="tx1"/>
                </a:solidFill>
                <a:latin typeface="Calibri" pitchFamily="34" charset="0"/>
              </a:defRPr>
            </a:lvl9pPr>
          </a:lstStyle>
          <a:p>
            <a:pPr defTabSz="904159" eaLnBrk="1" hangingPunct="1">
              <a:spcBef>
                <a:spcPct val="0"/>
              </a:spcBef>
              <a:defRPr/>
            </a:pPr>
            <a:fld id="{5BB636AB-DB23-480D-9D5C-23A68D9D16EA}" type="slidenum">
              <a:rPr lang="en-US" altLang="en-US">
                <a:solidFill>
                  <a:prstClr val="black"/>
                </a:solidFill>
                <a:latin typeface="Arial" pitchFamily="34" charset="0"/>
              </a:rPr>
              <a:pPr defTabSz="904159" eaLnBrk="1" hangingPunct="1">
                <a:spcBef>
                  <a:spcPct val="0"/>
                </a:spcBef>
                <a:defRPr/>
              </a:pPr>
              <a:t>4</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164995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02589" eaLnBrk="1" hangingPunct="1">
              <a:defRPr/>
            </a:pPr>
            <a:r>
              <a:rPr lang="en-US" sz="1200" b="1" dirty="0">
                <a:latin typeface="+mn-lt"/>
              </a:rPr>
              <a:t>Accommodations - Appendix B</a:t>
            </a:r>
          </a:p>
          <a:p>
            <a:pPr defTabSz="902589" eaLnBrk="1" hangingPunct="1">
              <a:defRPr/>
            </a:pPr>
            <a:r>
              <a:rPr lang="en-US" sz="1200" dirty="0">
                <a:solidFill>
                  <a:srgbClr val="231F20"/>
                </a:solidFill>
                <a:latin typeface="+mn-lt"/>
                <a:ea typeface="Arial" panose="020B0604020202020204" pitchFamily="34" charset="0"/>
                <a:cs typeface="Arial" panose="020B0604020202020204" pitchFamily="34" charset="0"/>
              </a:rPr>
              <a:t>A</a:t>
            </a:r>
            <a:r>
              <a:rPr lang="en-US" sz="1200" spc="-49"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student</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with</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a</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physical</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or</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cognitive</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disability</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requesting</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a</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specific</a:t>
            </a:r>
            <a:r>
              <a:rPr lang="en-US" sz="1200" spc="-44"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accommodation(s)</a:t>
            </a:r>
            <a:r>
              <a:rPr lang="en-US" sz="1200" spc="198"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rPr>
              <a:t>in the start, strokes, turns, etc. who does not require equipment, must seek approval from the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state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high</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school</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athletic/activities</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association,</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which</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may</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be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authorized,</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providing</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the accommodation(s) does not fundamentally alter the sport and/or no advantage is gained. Written authorization from the state association should include what accommodations the referee</a:t>
            </a:r>
            <a:r>
              <a:rPr lang="en-US" sz="1200" spc="-1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should</a:t>
            </a:r>
            <a:r>
              <a:rPr lang="en-US" sz="1200" spc="-1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make</a:t>
            </a:r>
            <a:r>
              <a:rPr lang="en-US" sz="1200" spc="-1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for</a:t>
            </a:r>
            <a:r>
              <a:rPr lang="en-US" sz="1200" spc="-1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the</a:t>
            </a:r>
            <a:r>
              <a:rPr lang="en-US" sz="1200" spc="-1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swimmer.</a:t>
            </a:r>
            <a:endParaRPr lang="en-US" sz="1200" dirty="0">
              <a:latin typeface="+mn-lt"/>
              <a:ea typeface="Arial" panose="020B0604020202020204" pitchFamily="34" charset="0"/>
            </a:endParaRPr>
          </a:p>
          <a:p>
            <a:pPr marL="0" indent="0" defTabSz="902589" eaLnBrk="1" hangingPunct="1">
              <a:buFont typeface="Wingdings" panose="05000000000000000000" pitchFamily="2" charset="2"/>
              <a:buNone/>
              <a:defRPr/>
            </a:pPr>
            <a:endParaRPr lang="en-US" sz="1200" b="0" dirty="0">
              <a:solidFill>
                <a:schemeClr val="tx1"/>
              </a:solidFill>
              <a:latin typeface="+mn-lt"/>
              <a:ea typeface="Arial" panose="020B0604020202020204" pitchFamily="34" charset="0"/>
            </a:endParaRPr>
          </a:p>
          <a:p>
            <a:pPr marL="0" indent="0" defTabSz="902589" eaLnBrk="1" hangingPunct="1">
              <a:buFont typeface="Wingdings" panose="05000000000000000000" pitchFamily="2" charset="2"/>
              <a:buNone/>
              <a:defRPr/>
            </a:pPr>
            <a:r>
              <a:rPr lang="en-US" sz="1200" b="1" dirty="0">
                <a:solidFill>
                  <a:srgbClr val="231F20"/>
                </a:solidFill>
                <a:latin typeface="+mn-lt"/>
                <a:ea typeface="Arial" panose="020B0604020202020204" pitchFamily="34" charset="0"/>
              </a:rPr>
              <a:t>Modifications</a:t>
            </a:r>
            <a:r>
              <a:rPr lang="en-US" sz="1200" b="1" spc="-2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for</a:t>
            </a:r>
            <a:r>
              <a:rPr lang="en-US" sz="1200" b="1" spc="-2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the</a:t>
            </a:r>
            <a:r>
              <a:rPr lang="en-US" sz="1200" b="1" spc="-2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blind</a:t>
            </a:r>
            <a:r>
              <a:rPr lang="en-US" sz="1200" b="1" spc="-2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and</a:t>
            </a:r>
            <a:r>
              <a:rPr lang="en-US" sz="1200" b="1" spc="-2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visually</a:t>
            </a:r>
            <a:r>
              <a:rPr lang="en-US" sz="1200" b="1" spc="-2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impaired</a:t>
            </a:r>
            <a:r>
              <a:rPr lang="en-US" sz="1200" b="1" spc="-2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may</a:t>
            </a:r>
            <a:r>
              <a:rPr lang="en-US" sz="1200" b="1" spc="-20" dirty="0">
                <a:solidFill>
                  <a:srgbClr val="231F20"/>
                </a:solidFill>
                <a:latin typeface="+mn-lt"/>
                <a:ea typeface="Arial" panose="020B0604020202020204" pitchFamily="34" charset="0"/>
              </a:rPr>
              <a:t> </a:t>
            </a:r>
            <a:r>
              <a:rPr lang="en-US" sz="1200" b="1" spc="-10" dirty="0">
                <a:solidFill>
                  <a:srgbClr val="231F20"/>
                </a:solidFill>
                <a:latin typeface="+mn-lt"/>
                <a:ea typeface="Arial" panose="020B0604020202020204" pitchFamily="34" charset="0"/>
              </a:rPr>
              <a:t>include:</a:t>
            </a:r>
            <a:endParaRPr lang="en-US" sz="1200" b="1" spc="-10" dirty="0">
              <a:solidFill>
                <a:schemeClr val="tx1"/>
              </a:solidFill>
              <a:latin typeface="+mn-lt"/>
              <a:ea typeface="Arial" panose="020B0604020202020204" pitchFamily="34" charset="0"/>
              <a:cs typeface="+mn-cs"/>
            </a:endParaRPr>
          </a:p>
          <a:p>
            <a:pPr marL="171450" indent="-171450" defTabSz="902589" eaLnBrk="1" hangingPunct="1">
              <a:buFont typeface="Arial" panose="020B0604020202020204" pitchFamily="34" charset="0"/>
              <a:buChar char="•"/>
              <a:defRPr/>
            </a:pPr>
            <a:r>
              <a:rPr lang="en-US" sz="1200" dirty="0">
                <a:solidFill>
                  <a:srgbClr val="231F20"/>
                </a:solidFill>
                <a:latin typeface="+mn-lt"/>
                <a:ea typeface="Calibri" panose="020F0502020204030204" pitchFamily="34" charset="0"/>
                <a:cs typeface="Arial" panose="020B0604020202020204" pitchFamily="34" charset="0"/>
              </a:rPr>
              <a:t>Starts – With an audible starting system, no modification is usually required for a blind</a:t>
            </a:r>
            <a:r>
              <a:rPr lang="en-US" sz="1200" spc="198"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rPr>
              <a:t>or</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visually</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impaired</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swimmer.</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A</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swimmer</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may,</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however,</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require</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assistance</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getting</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to and</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on</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the</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block,</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or</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into</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the</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water</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if</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an</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in-water</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start</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is</a:t>
            </a:r>
            <a:r>
              <a:rPr lang="en-US" sz="1200" spc="-4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used.</a:t>
            </a:r>
          </a:p>
          <a:p>
            <a:pPr marL="171450" indent="-171450" defTabSz="902589" eaLnBrk="1" hangingPunct="1">
              <a:buFont typeface="Arial" panose="020B0604020202020204" pitchFamily="34" charset="0"/>
              <a:buChar char="•"/>
              <a:defRPr/>
            </a:pPr>
            <a:r>
              <a:rPr lang="en-US" sz="1200" spc="-10" dirty="0">
                <a:solidFill>
                  <a:srgbClr val="231F20"/>
                </a:solidFill>
                <a:latin typeface="+mn-lt"/>
                <a:ea typeface="Calibri" panose="020F0502020204030204" pitchFamily="34" charset="0"/>
                <a:cs typeface="Arial" panose="020B0604020202020204" pitchFamily="34" charset="0"/>
              </a:rPr>
              <a:t>Turns</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and</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finishes</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A</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blind</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or</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visually impaired</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swimmer</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may</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be</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permitted</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to</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have</a:t>
            </a:r>
            <a:r>
              <a:rPr lang="en-US" sz="1200" spc="-15" dirty="0">
                <a:solidFill>
                  <a:srgbClr val="231F20"/>
                </a:solidFill>
                <a:latin typeface="+mn-lt"/>
                <a:ea typeface="Calibri" panose="020F0502020204030204" pitchFamily="34" charset="0"/>
                <a:cs typeface="Arial" panose="020B0604020202020204" pitchFamily="34" charset="0"/>
              </a:rPr>
              <a:t> </a:t>
            </a:r>
            <a:r>
              <a:rPr lang="en-US" sz="1200" spc="-10" dirty="0">
                <a:solidFill>
                  <a:srgbClr val="231F20"/>
                </a:solidFill>
                <a:latin typeface="+mn-lt"/>
                <a:ea typeface="Calibri" panose="020F0502020204030204" pitchFamily="34" charset="0"/>
                <a:cs typeface="Arial" panose="020B0604020202020204" pitchFamily="34" charset="0"/>
              </a:rPr>
              <a:t>a</a:t>
            </a:r>
            <a:r>
              <a:rPr lang="en-US" sz="1200" spc="198"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rPr>
              <a:t>personal</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assistant</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(tappers</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who</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use</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poles</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with</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soft-tipped</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ends</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to</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tap</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the</a:t>
            </a:r>
            <a:r>
              <a:rPr lang="en-US" sz="1200" spc="-3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swimmer</a:t>
            </a:r>
            <a:r>
              <a:rPr lang="en-US" sz="1200" spc="-30"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as </a:t>
            </a:r>
            <a:r>
              <a:rPr lang="en-US" sz="1200" dirty="0">
                <a:solidFill>
                  <a:srgbClr val="231F20"/>
                </a:solidFill>
                <a:latin typeface="+mn-lt"/>
                <a:ea typeface="Calibri" panose="020F0502020204030204" pitchFamily="34" charset="0"/>
                <a:cs typeface="Arial" panose="020B0604020202020204" pitchFamily="34" charset="0"/>
              </a:rPr>
              <a:t>notification</a:t>
            </a:r>
            <a:r>
              <a:rPr lang="en-US" sz="1200" spc="-49"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of</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turns</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and</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the</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finish).</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Sounding</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devices</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shall</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not</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be</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used</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as</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the</a:t>
            </a:r>
            <a:r>
              <a:rPr lang="en-US" sz="1200" spc="-44"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cs typeface="Arial" panose="020B0604020202020204" pitchFamily="34" charset="0"/>
              </a:rPr>
              <a:t>devices</a:t>
            </a:r>
            <a:r>
              <a:rPr lang="en-US" sz="1200" spc="198"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rPr>
              <a:t>may</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cause</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confusion</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for</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other</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swimmers.</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It</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is</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the</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swimmer’s</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responsibility</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to</a:t>
            </a:r>
            <a:r>
              <a:rPr lang="en-US" sz="1200" spc="-15" dirty="0">
                <a:solidFill>
                  <a:srgbClr val="231F20"/>
                </a:solidFill>
                <a:latin typeface="+mn-lt"/>
                <a:ea typeface="Calibri" panose="020F0502020204030204" pitchFamily="34" charset="0"/>
              </a:rPr>
              <a:t> </a:t>
            </a:r>
            <a:r>
              <a:rPr lang="en-US" sz="1200" dirty="0">
                <a:solidFill>
                  <a:srgbClr val="231F20"/>
                </a:solidFill>
                <a:latin typeface="+mn-lt"/>
                <a:ea typeface="Calibri" panose="020F0502020204030204" pitchFamily="34" charset="0"/>
              </a:rPr>
              <a:t>provide </a:t>
            </a:r>
            <a:r>
              <a:rPr lang="en-US" sz="1200" dirty="0">
                <a:solidFill>
                  <a:srgbClr val="231F20"/>
                </a:solidFill>
                <a:latin typeface="+mn-lt"/>
                <a:ea typeface="Calibri" panose="020F0502020204030204" pitchFamily="34" charset="0"/>
                <a:cs typeface="Arial" panose="020B0604020202020204" pitchFamily="34" charset="0"/>
              </a:rPr>
              <a:t>the tapper(s), who shall be positioned within the confines of the swimmer’s lane at the</a:t>
            </a:r>
            <a:r>
              <a:rPr lang="en-US" sz="1200" spc="198" dirty="0">
                <a:solidFill>
                  <a:srgbClr val="231F20"/>
                </a:solidFill>
                <a:latin typeface="+mn-lt"/>
                <a:ea typeface="Calibri" panose="020F0502020204030204" pitchFamily="34" charset="0"/>
                <a:cs typeface="Arial" panose="020B0604020202020204" pitchFamily="34" charset="0"/>
              </a:rPr>
              <a:t> </a:t>
            </a:r>
            <a:r>
              <a:rPr lang="en-US" sz="1200" dirty="0">
                <a:solidFill>
                  <a:srgbClr val="231F20"/>
                </a:solidFill>
                <a:latin typeface="+mn-lt"/>
                <a:ea typeface="Calibri" panose="020F0502020204030204" pitchFamily="34" charset="0"/>
              </a:rPr>
              <a:t>ends of the pool.</a:t>
            </a:r>
            <a:endParaRPr lang="en-US" sz="1200" dirty="0">
              <a:solidFill>
                <a:schemeClr val="tx1"/>
              </a:solidFill>
              <a:latin typeface="+mn-lt"/>
              <a:ea typeface="Calibri" panose="020F0502020204030204" pitchFamily="34" charset="0"/>
            </a:endParaRPr>
          </a:p>
          <a:p>
            <a:pPr marL="171450" indent="-171450" defTabSz="902589" eaLnBrk="1" hangingPunct="1">
              <a:buFont typeface="Arial" panose="020B0604020202020204" pitchFamily="34" charset="0"/>
              <a:buChar char="•"/>
              <a:defRPr/>
            </a:pPr>
            <a:r>
              <a:rPr lang="en-US" sz="1200" dirty="0">
                <a:solidFill>
                  <a:srgbClr val="231F20"/>
                </a:solidFill>
                <a:latin typeface="+mn-lt"/>
                <a:ea typeface="Arial" panose="020B0604020202020204" pitchFamily="34" charset="0"/>
              </a:rPr>
              <a:t>Relay takeoffs – A physical touch may be required to signal the relay swimmer when the </a:t>
            </a:r>
            <a:r>
              <a:rPr lang="en-US" sz="1200" dirty="0">
                <a:solidFill>
                  <a:srgbClr val="231F20"/>
                </a:solidFill>
                <a:latin typeface="+mn-lt"/>
                <a:ea typeface="Arial" panose="020B0604020202020204" pitchFamily="34" charset="0"/>
                <a:cs typeface="Arial" panose="020B0604020202020204" pitchFamily="34" charset="0"/>
              </a:rPr>
              <a:t>teammate has touched the wall. The specific method may be tailored to the swimmer’s</a:t>
            </a:r>
            <a:r>
              <a:rPr lang="en-US" sz="1200" spc="198"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rPr>
              <a:t>preference</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so</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long</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as</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it</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does</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not</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aid</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the</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swimmer’s</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takeoff</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or</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interfere</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with</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the</a:t>
            </a:r>
            <a:r>
              <a:rPr lang="en-US" sz="1200" spc="-2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timing </a:t>
            </a:r>
            <a:r>
              <a:rPr lang="en-US" sz="1200" spc="-10" dirty="0">
                <a:solidFill>
                  <a:srgbClr val="231F20"/>
                </a:solidFill>
                <a:latin typeface="+mn-lt"/>
                <a:ea typeface="Arial" panose="020B0604020202020204" pitchFamily="34" charset="0"/>
              </a:rPr>
              <a:t>system.</a:t>
            </a:r>
          </a:p>
          <a:p>
            <a:pPr marR="361036" algn="just">
              <a:lnSpc>
                <a:spcPct val="95000"/>
              </a:lnSpc>
              <a:spcBef>
                <a:spcPts val="0"/>
              </a:spcBef>
              <a:spcAft>
                <a:spcPts val="0"/>
              </a:spcAft>
              <a:buClr>
                <a:srgbClr val="231F20"/>
              </a:buClr>
              <a:buSzPts val="800"/>
              <a:tabLst>
                <a:tab pos="457102" algn="l"/>
              </a:tabLst>
            </a:pPr>
            <a:endParaRPr lang="en-US" sz="1200" b="1" spc="-10" dirty="0">
              <a:solidFill>
                <a:srgbClr val="231F20"/>
              </a:solidFill>
              <a:latin typeface="+mn-lt"/>
              <a:ea typeface="Arial" panose="020B0604020202020204" pitchFamily="34" charset="0"/>
            </a:endParaRPr>
          </a:p>
          <a:p>
            <a:pPr marR="361036" algn="just">
              <a:lnSpc>
                <a:spcPct val="95000"/>
              </a:lnSpc>
              <a:spcBef>
                <a:spcPts val="0"/>
              </a:spcBef>
              <a:spcAft>
                <a:spcPts val="0"/>
              </a:spcAft>
              <a:buClr>
                <a:srgbClr val="231F20"/>
              </a:buClr>
              <a:buSzPts val="800"/>
              <a:tabLst>
                <a:tab pos="457102" algn="l"/>
              </a:tabLst>
            </a:pPr>
            <a:r>
              <a:rPr lang="en-US" sz="1200" b="1" dirty="0">
                <a:solidFill>
                  <a:srgbClr val="231F20"/>
                </a:solidFill>
                <a:latin typeface="+mn-lt"/>
                <a:ea typeface="Arial" panose="020B0604020202020204" pitchFamily="34" charset="0"/>
              </a:rPr>
              <a:t>Modifications</a:t>
            </a:r>
            <a:r>
              <a:rPr lang="en-US" sz="1200" b="1" spc="25"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for</a:t>
            </a:r>
            <a:r>
              <a:rPr lang="en-US" sz="1200" b="1" spc="25"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the</a:t>
            </a:r>
            <a:r>
              <a:rPr lang="en-US" sz="1200" b="1" spc="25"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deaf</a:t>
            </a:r>
            <a:r>
              <a:rPr lang="en-US" sz="1200" b="1" spc="30"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and</a:t>
            </a:r>
            <a:r>
              <a:rPr lang="en-US" sz="1200" b="1" spc="25"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hard-of-hearing</a:t>
            </a:r>
            <a:r>
              <a:rPr lang="en-US" sz="1200" b="1" spc="25" dirty="0">
                <a:solidFill>
                  <a:srgbClr val="231F20"/>
                </a:solidFill>
                <a:latin typeface="+mn-lt"/>
                <a:ea typeface="Arial" panose="020B0604020202020204" pitchFamily="34" charset="0"/>
              </a:rPr>
              <a:t> </a:t>
            </a:r>
            <a:r>
              <a:rPr lang="en-US" sz="1200" b="1" dirty="0">
                <a:solidFill>
                  <a:srgbClr val="231F20"/>
                </a:solidFill>
                <a:latin typeface="+mn-lt"/>
                <a:ea typeface="Arial" panose="020B0604020202020204" pitchFamily="34" charset="0"/>
              </a:rPr>
              <a:t>may</a:t>
            </a:r>
            <a:r>
              <a:rPr lang="en-US" sz="1200" b="1" spc="30" dirty="0">
                <a:solidFill>
                  <a:srgbClr val="231F20"/>
                </a:solidFill>
                <a:latin typeface="+mn-lt"/>
                <a:ea typeface="Arial" panose="020B0604020202020204" pitchFamily="34" charset="0"/>
              </a:rPr>
              <a:t> </a:t>
            </a:r>
            <a:r>
              <a:rPr lang="en-US" sz="1200" b="1" spc="-10" dirty="0">
                <a:solidFill>
                  <a:srgbClr val="231F20"/>
                </a:solidFill>
                <a:latin typeface="+mn-lt"/>
                <a:ea typeface="Arial" panose="020B0604020202020204" pitchFamily="34" charset="0"/>
              </a:rPr>
              <a:t>include:</a:t>
            </a:r>
            <a:endParaRPr lang="en-US" sz="1200" b="1" spc="-10" dirty="0">
              <a:solidFill>
                <a:schemeClr val="tx1"/>
              </a:solidFill>
              <a:latin typeface="+mn-lt"/>
              <a:ea typeface="Arial" panose="020B0604020202020204" pitchFamily="34" charset="0"/>
            </a:endParaRPr>
          </a:p>
          <a:p>
            <a:pPr marL="171450" marR="361036" indent="-171450" algn="just">
              <a:lnSpc>
                <a:spcPct val="95000"/>
              </a:lnSpc>
              <a:spcBef>
                <a:spcPts val="0"/>
              </a:spcBef>
              <a:spcAft>
                <a:spcPts val="0"/>
              </a:spcAft>
              <a:buClr>
                <a:srgbClr val="231F20"/>
              </a:buClr>
              <a:buSzPts val="800"/>
              <a:buFont typeface="Arial" panose="020B0604020202020204" pitchFamily="34" charset="0"/>
              <a:buChar char="•"/>
              <a:tabLst>
                <a:tab pos="457102" algn="l"/>
              </a:tabLst>
            </a:pPr>
            <a:r>
              <a:rPr lang="en-US" sz="1200" dirty="0">
                <a:solidFill>
                  <a:srgbClr val="231F20"/>
                </a:solidFill>
                <a:latin typeface="+mn-lt"/>
                <a:ea typeface="Arial" panose="020B0604020202020204" pitchFamily="34" charset="0"/>
              </a:rPr>
              <a:t>Starts</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Deaf</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and</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hard-of-hearing</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swimmers</a:t>
            </a:r>
            <a:r>
              <a:rPr lang="en-US" sz="1200" spc="-4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require</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visual</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starting</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signal,</a:t>
            </a:r>
            <a:r>
              <a:rPr lang="en-US" sz="1200" spc="-4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i.e.,</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 </a:t>
            </a:r>
            <a:r>
              <a:rPr lang="en-US" sz="1200" dirty="0">
                <a:solidFill>
                  <a:srgbClr val="231F20"/>
                </a:solidFill>
                <a:latin typeface="+mn-lt"/>
                <a:ea typeface="Arial" panose="020B0604020202020204" pitchFamily="34" charset="0"/>
                <a:cs typeface="Arial" panose="020B0604020202020204" pitchFamily="34" charset="0"/>
              </a:rPr>
              <a:t>strobe</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light</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and/or</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starter’s</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arm</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signals.</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The</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modification</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may</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include</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the</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referee</a:t>
            </a:r>
            <a:r>
              <a:rPr lang="en-US" sz="1200" spc="-10"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cs typeface="Arial" panose="020B0604020202020204" pitchFamily="34" charset="0"/>
              </a:rPr>
              <a:t>reassigning lanes within the swimmer’s heat, i.e., exchanging one lane for another, so that</a:t>
            </a:r>
            <a:r>
              <a:rPr lang="en-US" sz="1200" spc="198" dirty="0">
                <a:solidFill>
                  <a:srgbClr val="231F20"/>
                </a:solidFill>
                <a:latin typeface="+mn-lt"/>
                <a:ea typeface="Arial" panose="020B0604020202020204" pitchFamily="34" charset="0"/>
                <a:cs typeface="Arial" panose="020B0604020202020204" pitchFamily="34" charset="0"/>
              </a:rPr>
              <a:t> </a:t>
            </a:r>
            <a:r>
              <a:rPr lang="en-US" sz="1200" dirty="0">
                <a:solidFill>
                  <a:srgbClr val="231F20"/>
                </a:solidFill>
                <a:latin typeface="+mn-lt"/>
                <a:ea typeface="Arial" panose="020B0604020202020204" pitchFamily="34" charset="0"/>
              </a:rPr>
              <a:t>the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strobe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light</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or</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starter’s</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arm</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signal</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can</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more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clearly</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be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seen</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by</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the</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deaf</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or</a:t>
            </a:r>
            <a:r>
              <a:rPr lang="en-US" sz="1200" spc="-3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hard-of- hearing swimmer. Standard starter’s arm signals are shown in </a:t>
            </a:r>
            <a:r>
              <a:rPr lang="en-US" sz="1200" b="1" dirty="0">
                <a:solidFill>
                  <a:srgbClr val="231F20"/>
                </a:solidFill>
                <a:latin typeface="+mn-lt"/>
                <a:ea typeface="Arial" panose="020B0604020202020204" pitchFamily="34" charset="0"/>
              </a:rPr>
              <a:t>Figures 1 and 2</a:t>
            </a:r>
            <a:r>
              <a:rPr lang="en-US" sz="1200" dirty="0">
                <a:solidFill>
                  <a:srgbClr val="231F20"/>
                </a:solidFill>
                <a:latin typeface="+mn-lt"/>
                <a:ea typeface="Arial" panose="020B0604020202020204" pitchFamily="34" charset="0"/>
              </a:rPr>
              <a:t>. A false start</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rope</a:t>
            </a:r>
            <a:r>
              <a:rPr lang="en-US" sz="1200" spc="-4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may</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be</a:t>
            </a:r>
            <a:r>
              <a:rPr lang="en-US" sz="1200" spc="-4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required</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in</a:t>
            </a:r>
            <a:r>
              <a:rPr lang="en-US" sz="1200" spc="-4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the</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event</a:t>
            </a:r>
            <a:r>
              <a:rPr lang="en-US" sz="1200" spc="-4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of</a:t>
            </a:r>
            <a:r>
              <a:rPr lang="en-US" sz="1200" spc="-44"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a</a:t>
            </a:r>
            <a:r>
              <a:rPr lang="en-US" sz="1200" spc="-40" dirty="0">
                <a:solidFill>
                  <a:srgbClr val="231F20"/>
                </a:solidFill>
                <a:latin typeface="+mn-lt"/>
                <a:ea typeface="Arial" panose="020B0604020202020204" pitchFamily="34" charset="0"/>
              </a:rPr>
              <a:t> </a:t>
            </a:r>
            <a:r>
              <a:rPr lang="en-US" sz="1200" dirty="0">
                <a:solidFill>
                  <a:srgbClr val="231F20"/>
                </a:solidFill>
                <a:latin typeface="+mn-lt"/>
                <a:ea typeface="Arial" panose="020B0604020202020204" pitchFamily="34" charset="0"/>
              </a:rPr>
              <a:t>recall.</a:t>
            </a:r>
            <a:endParaRPr lang="en-US" sz="1200" dirty="0">
              <a:solidFill>
                <a:schemeClr val="tx1"/>
              </a:solidFill>
              <a:latin typeface="+mn-lt"/>
              <a:ea typeface="Arial" panose="020B0604020202020204" pitchFamily="34" charset="0"/>
            </a:endParaRPr>
          </a:p>
          <a:p>
            <a:pPr marL="171450" marR="361036" indent="-171450" algn="just">
              <a:lnSpc>
                <a:spcPct val="95000"/>
              </a:lnSpc>
              <a:spcBef>
                <a:spcPts val="0"/>
              </a:spcBef>
              <a:spcAft>
                <a:spcPts val="0"/>
              </a:spcAft>
              <a:buClr>
                <a:srgbClr val="231F20"/>
              </a:buClr>
              <a:buSzPts val="800"/>
              <a:buFont typeface="Arial" panose="020B0604020202020204" pitchFamily="34" charset="0"/>
              <a:buChar char="•"/>
              <a:tabLst>
                <a:tab pos="457102" algn="l"/>
              </a:tabLst>
            </a:pPr>
            <a:r>
              <a:rPr lang="en-US" sz="1200" dirty="0">
                <a:solidFill>
                  <a:srgbClr val="231F20"/>
                </a:solidFill>
                <a:latin typeface="+mn-lt"/>
                <a:ea typeface="Arial" panose="020B0604020202020204" pitchFamily="34" charset="0"/>
              </a:rPr>
              <a:t>Strobe light location – The referee, or a designee, shall advise the swimmer and the coach as to the location of the strobe light and the light should be located where the </a:t>
            </a:r>
            <a:r>
              <a:rPr lang="en-US" sz="1200" spc="-10" dirty="0">
                <a:solidFill>
                  <a:srgbClr val="231F20"/>
                </a:solidFill>
                <a:latin typeface="+mn-lt"/>
                <a:ea typeface="Arial" panose="020B0604020202020204" pitchFamily="34" charset="0"/>
              </a:rPr>
              <a:t>swimmers can clearly see it for the start.</a:t>
            </a:r>
            <a:r>
              <a:rPr lang="en-US" sz="1200" spc="198" dirty="0">
                <a:solidFill>
                  <a:srgbClr val="231F20"/>
                </a:solidFill>
                <a:latin typeface="+mn-lt"/>
                <a:ea typeface="Arial" panose="020B0604020202020204" pitchFamily="34" charset="0"/>
              </a:rPr>
              <a:t> </a:t>
            </a:r>
            <a:r>
              <a:rPr lang="en-US" sz="1200" spc="-10" dirty="0">
                <a:solidFill>
                  <a:srgbClr val="231F20"/>
                </a:solidFill>
                <a:latin typeface="+mn-lt"/>
                <a:ea typeface="Arial" panose="020B0604020202020204" pitchFamily="34" charset="0"/>
              </a:rPr>
              <a:t>For backstroke starts, the light should be </a:t>
            </a:r>
            <a:r>
              <a:rPr lang="en-US" sz="1200" dirty="0">
                <a:solidFill>
                  <a:srgbClr val="231F20"/>
                </a:solidFill>
                <a:latin typeface="+mn-lt"/>
                <a:ea typeface="Arial" panose="020B0604020202020204" pitchFamily="34" charset="0"/>
              </a:rPr>
              <a:t>positioned so that the swimmers don’t have to turn their heads to look backward.</a:t>
            </a:r>
          </a:p>
          <a:p>
            <a:pPr marL="171450" marR="361036" indent="-171450" algn="just">
              <a:lnSpc>
                <a:spcPct val="95000"/>
              </a:lnSpc>
              <a:spcBef>
                <a:spcPts val="0"/>
              </a:spcBef>
              <a:spcAft>
                <a:spcPts val="0"/>
              </a:spcAft>
              <a:buClr>
                <a:srgbClr val="231F20"/>
              </a:buClr>
              <a:buSzPts val="800"/>
              <a:buFont typeface="Arial" panose="020B0604020202020204" pitchFamily="34" charset="0"/>
              <a:buChar char="•"/>
              <a:tabLst>
                <a:tab pos="457102" algn="l"/>
              </a:tabLst>
            </a:pPr>
            <a:r>
              <a:rPr lang="en-US" sz="1200" dirty="0">
                <a:solidFill>
                  <a:srgbClr val="231F20"/>
                </a:solidFill>
                <a:latin typeface="+mn-lt"/>
                <a:ea typeface="Arial" panose="020B0604020202020204" pitchFamily="34" charset="0"/>
              </a:rPr>
              <a:t>Reseeding is permitted.</a:t>
            </a:r>
            <a:endParaRPr lang="en-US" sz="1200" dirty="0">
              <a:latin typeface="+mn-l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dirty="0"/>
          </a:p>
        </p:txBody>
      </p:sp>
    </p:spTree>
    <p:extLst>
      <p:ext uri="{BB962C8B-B14F-4D97-AF65-F5344CB8AC3E}">
        <p14:creationId xmlns:p14="http://schemas.microsoft.com/office/powerpoint/2010/main" val="372470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5422" y="4416425"/>
            <a:ext cx="6333067" cy="4183063"/>
          </a:xfrm>
        </p:spPr>
        <p:txBody>
          <a:bodyPr>
            <a:normAutofit/>
          </a:bodyPr>
          <a:lstStyle/>
          <a:p>
            <a:pPr marL="342900" indent="-342900">
              <a:spcBef>
                <a:spcPts val="0"/>
              </a:spcBef>
              <a:buFont typeface="Wingdings" panose="05000000000000000000" pitchFamily="2" charset="2"/>
              <a:buChar char="§"/>
            </a:pPr>
            <a:r>
              <a:rPr lang="en-US" sz="1200" dirty="0">
                <a:effectLst/>
                <a:latin typeface="+mn-lt"/>
                <a:ea typeface="Arial" panose="020B0604020202020204" pitchFamily="34" charset="0"/>
              </a:rPr>
              <a:t>Modifications</a:t>
            </a:r>
            <a:r>
              <a:rPr lang="en-US" sz="1200" spc="-20" dirty="0">
                <a:effectLst/>
                <a:latin typeface="+mn-lt"/>
                <a:ea typeface="Arial" panose="020B0604020202020204" pitchFamily="34" charset="0"/>
              </a:rPr>
              <a:t> that do not require state association approval</a:t>
            </a:r>
            <a:r>
              <a:rPr lang="en-US" sz="1200" spc="-10" dirty="0">
                <a:effectLst/>
                <a:latin typeface="+mn-lt"/>
                <a:ea typeface="Arial" panose="020B0604020202020204" pitchFamily="34" charset="0"/>
              </a:rPr>
              <a:t>:</a:t>
            </a:r>
          </a:p>
          <a:p>
            <a:pPr marL="0" indent="0">
              <a:spcBef>
                <a:spcPts val="0"/>
              </a:spcBef>
              <a:buNone/>
            </a:pPr>
            <a:endParaRPr lang="en-US" sz="1200" spc="-10" dirty="0">
              <a:effectLst/>
              <a:latin typeface="+mn-lt"/>
              <a:ea typeface="Arial" panose="020B0604020202020204" pitchFamily="34" charset="0"/>
            </a:endParaRPr>
          </a:p>
          <a:p>
            <a:pPr marL="548640" lvl="1" indent="-171450">
              <a:spcBef>
                <a:spcPts val="0"/>
              </a:spcBef>
              <a:buFont typeface="Arial" panose="020B0604020202020204" pitchFamily="34" charset="0"/>
              <a:buChar char="•"/>
            </a:pPr>
            <a:r>
              <a:rPr lang="en-US" sz="1200" spc="-10" dirty="0">
                <a:effectLst/>
                <a:latin typeface="+mn-lt"/>
                <a:ea typeface="Arial" panose="020B0604020202020204" pitchFamily="34" charset="0"/>
              </a:rPr>
              <a:t>Wearing of full body coverage for religious reasons:</a:t>
            </a:r>
          </a:p>
          <a:p>
            <a:pPr marL="731520" lvl="1" indent="-171450">
              <a:spcBef>
                <a:spcPts val="0"/>
              </a:spcBef>
              <a:buFont typeface="Courier New" panose="02070309020205020404" pitchFamily="49" charset="0"/>
              <a:buChar char="o"/>
            </a:pPr>
            <a:r>
              <a:rPr lang="en-US" sz="1200" dirty="0">
                <a:latin typeface="+mn-lt"/>
              </a:rPr>
              <a:t>The suit must meet the requirements of Rule 3-3-4b(1-3);</a:t>
            </a:r>
          </a:p>
          <a:p>
            <a:pPr marL="731520" lvl="1" indent="-171450">
              <a:spcBef>
                <a:spcPts val="0"/>
              </a:spcBef>
              <a:buFont typeface="Courier New" panose="02070309020205020404" pitchFamily="49" charset="0"/>
              <a:buChar char="o"/>
            </a:pPr>
            <a:r>
              <a:rPr lang="en-US" sz="1200" dirty="0">
                <a:latin typeface="+mn-lt"/>
              </a:rPr>
              <a:t>Questions about a specific suit must be addressed by the state association after the meet.</a:t>
            </a:r>
          </a:p>
          <a:p>
            <a:pPr>
              <a:spcBef>
                <a:spcPts val="0"/>
              </a:spcBef>
            </a:pPr>
            <a:endParaRPr lang="en-US" sz="1200" b="1" spc="-10" dirty="0">
              <a:solidFill>
                <a:schemeClr val="tx1"/>
              </a:solidFill>
              <a:latin typeface="+mn-lt"/>
              <a:ea typeface="Arial" panose="020B0604020202020204" pitchFamily="34" charset="0"/>
            </a:endParaRPr>
          </a:p>
          <a:p>
            <a:pPr>
              <a:spcBef>
                <a:spcPts val="0"/>
              </a:spcBef>
            </a:pPr>
            <a:r>
              <a:rPr lang="en-US" sz="1200" b="1" dirty="0">
                <a:effectLst/>
                <a:latin typeface="+mn-lt"/>
                <a:ea typeface="Calibri" panose="020F0502020204030204" pitchFamily="34" charset="0"/>
              </a:rPr>
              <a:t>Rationale:  </a:t>
            </a:r>
            <a:r>
              <a:rPr lang="en-US" sz="1200" b="0" dirty="0">
                <a:effectLst/>
                <a:latin typeface="+mn-lt"/>
                <a:ea typeface="Calibri" panose="020F0502020204030204" pitchFamily="34" charset="0"/>
              </a:rPr>
              <a:t>Eliminates </a:t>
            </a:r>
            <a:r>
              <a:rPr lang="en-US" sz="1200" dirty="0">
                <a:effectLst/>
                <a:latin typeface="+mn-lt"/>
                <a:ea typeface="Calibri" panose="020F0502020204030204" pitchFamily="34" charset="0"/>
              </a:rPr>
              <a:t>the need for state association authorization of suits providing full body coverage. </a:t>
            </a:r>
            <a:r>
              <a:rPr lang="en-US" sz="1200" dirty="0">
                <a:solidFill>
                  <a:srgbClr val="000000"/>
                </a:solidFill>
                <a:effectLst/>
                <a:latin typeface="+mn-lt"/>
                <a:ea typeface="calibri, sans-serif"/>
              </a:rPr>
              <a:t>Added language allows for freedom of religion without creating a competitive advantage for the athlete.</a:t>
            </a:r>
            <a:r>
              <a:rPr lang="en-US" sz="1200" dirty="0">
                <a:effectLst/>
                <a:latin typeface="+mn-lt"/>
                <a:ea typeface="Calibri" panose="020F0502020204030204" pitchFamily="34" charset="0"/>
              </a:rPr>
              <a:t> Suits worn for religious reasons must adhere to all provisions of Rule 3-3-4b, with one exception: the suit may include a fastening system.</a:t>
            </a:r>
          </a:p>
          <a:p>
            <a:endParaRPr lang="en-US"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dirty="0"/>
          </a:p>
        </p:txBody>
      </p:sp>
    </p:spTree>
    <p:extLst>
      <p:ext uri="{BB962C8B-B14F-4D97-AF65-F5344CB8AC3E}">
        <p14:creationId xmlns:p14="http://schemas.microsoft.com/office/powerpoint/2010/main" val="407053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2550" indent="-282550">
              <a:spcBef>
                <a:spcPts val="0"/>
              </a:spcBef>
              <a:spcAft>
                <a:spcPts val="0"/>
              </a:spcAft>
              <a:buFont typeface="Wingdings" panose="05000000000000000000" pitchFamily="2" charset="2"/>
              <a:buChar char="§"/>
            </a:pPr>
            <a:r>
              <a:rPr lang="en-US" b="0" dirty="0">
                <a:solidFill>
                  <a:schemeClr val="tx1"/>
                </a:solidFill>
                <a:latin typeface="Calibri" panose="020F0502020204030204" pitchFamily="34" charset="0"/>
                <a:ea typeface="Calibri" panose="020F0502020204030204" pitchFamily="34" charset="0"/>
              </a:rPr>
              <a:t>Accommodations requiring State Association approval: this should be done in writing and presented to the meet referee prior to the start of competition, but retained by the coach for future meets – </a:t>
            </a:r>
          </a:p>
          <a:p>
            <a:pPr marL="734629" lvl="1" indent="-282550">
              <a:spcBef>
                <a:spcPts val="0"/>
              </a:spcBef>
              <a:spcAft>
                <a:spcPts val="0"/>
              </a:spcAft>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rPr>
              <a:t>Wearing of additional attire (beyond the single suit) for purposes of bodily support or modesty, not religious in nature; </a:t>
            </a:r>
          </a:p>
          <a:p>
            <a:pPr marL="734629" lvl="1" indent="-282550">
              <a:spcBef>
                <a:spcPts val="0"/>
              </a:spcBef>
              <a:spcAft>
                <a:spcPts val="0"/>
              </a:spcAft>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rPr>
              <a:t>Use of devices to assist a disabled swimmer (e.g., tap pole for notifying blind swimmer of approach to a turn);  </a:t>
            </a:r>
          </a:p>
          <a:p>
            <a:pPr marL="734629" lvl="1" indent="-282550">
              <a:spcBef>
                <a:spcPts val="0"/>
              </a:spcBef>
              <a:spcAft>
                <a:spcPts val="0"/>
              </a:spcAft>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rPr>
              <a:t>Use of artificial devices to replace a missing limb or extremity; </a:t>
            </a:r>
          </a:p>
          <a:p>
            <a:pPr marL="734629" lvl="1" indent="-282550">
              <a:spcBef>
                <a:spcPts val="0"/>
              </a:spcBef>
              <a:spcAft>
                <a:spcPts val="0"/>
              </a:spcAft>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rPr>
              <a:t>Use of tape of any kind is permitted only for medical necessities and requires letter from certified medical professional. (3-3-5d)</a:t>
            </a:r>
          </a:p>
          <a:p>
            <a:pPr>
              <a:spcBef>
                <a:spcPts val="0"/>
              </a:spcBef>
              <a:spcAft>
                <a:spcPts val="0"/>
              </a:spcAft>
            </a:pPr>
            <a:r>
              <a:rPr lang="en-US" b="0" dirty="0">
                <a:solidFill>
                  <a:schemeClr val="tx1"/>
                </a:solidFill>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dirty="0"/>
          </a:p>
        </p:txBody>
      </p:sp>
    </p:spTree>
    <p:extLst>
      <p:ext uri="{BB962C8B-B14F-4D97-AF65-F5344CB8AC3E}">
        <p14:creationId xmlns:p14="http://schemas.microsoft.com/office/powerpoint/2010/main" val="236127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159">
              <a:defRPr/>
            </a:pPr>
            <a:r>
              <a:rPr lang="en-US" b="1" dirty="0">
                <a:solidFill>
                  <a:schemeClr val="tx1"/>
                </a:solidFill>
                <a:ea typeface="Times New Roman" panose="02020603050405020304" pitchFamily="18" charset="0"/>
              </a:rPr>
              <a:t>Rule 3-3-2:</a:t>
            </a:r>
          </a:p>
          <a:p>
            <a:pPr marL="169530" indent="-169530">
              <a:spcBef>
                <a:spcPts val="0"/>
              </a:spcBef>
              <a:spcAft>
                <a:spcPts val="0"/>
              </a:spcAft>
              <a:buFont typeface="Wingdings" panose="05000000000000000000" pitchFamily="2" charset="2"/>
              <a:buChar char="§"/>
              <a:tabLst>
                <a:tab pos="340630" algn="l"/>
              </a:tabLst>
            </a:pPr>
            <a:r>
              <a:rPr lang="en-US" b="0" dirty="0">
                <a:solidFill>
                  <a:schemeClr val="tx1"/>
                </a:solidFill>
                <a:ea typeface="Times New Roman" panose="02020603050405020304" pitchFamily="18" charset="0"/>
              </a:rPr>
              <a:t>Removed language specifying a competitor must compete in a suit that is of decent appearance;</a:t>
            </a:r>
          </a:p>
          <a:p>
            <a:pPr marL="169530" indent="-169530">
              <a:spcBef>
                <a:spcPts val="0"/>
              </a:spcBef>
              <a:spcAft>
                <a:spcPts val="0"/>
              </a:spcAft>
              <a:buFont typeface="Wingdings" panose="05000000000000000000" pitchFamily="2" charset="2"/>
              <a:buChar char="§"/>
              <a:tabLst>
                <a:tab pos="340630" algn="l"/>
              </a:tabLst>
            </a:pPr>
            <a:r>
              <a:rPr lang="en-US" b="0" dirty="0">
                <a:solidFill>
                  <a:schemeClr val="tx1"/>
                </a:solidFill>
                <a:ea typeface="Calibri" panose="020F0502020204030204" pitchFamily="34" charset="0"/>
              </a:rPr>
              <a:t>Eliminates the subjectivity of “decent appearance” for an official when making an illegal suit determination</a:t>
            </a:r>
          </a:p>
          <a:p>
            <a:pPr marL="169530" indent="-169530">
              <a:spcBef>
                <a:spcPts val="0"/>
              </a:spcBef>
              <a:spcAft>
                <a:spcPts val="0"/>
              </a:spcAft>
              <a:buFont typeface="Wingdings" panose="05000000000000000000" pitchFamily="2" charset="2"/>
              <a:buChar char="§"/>
              <a:tabLst>
                <a:tab pos="340630" algn="l"/>
              </a:tabLst>
            </a:pPr>
            <a:r>
              <a:rPr lang="en-US" b="0" dirty="0">
                <a:solidFill>
                  <a:schemeClr val="tx1"/>
                </a:solidFill>
                <a:ea typeface="Calibri" panose="020F0502020204030204" pitchFamily="34" charset="0"/>
              </a:rPr>
              <a:t>Officials are responsible for adjudicating:</a:t>
            </a:r>
          </a:p>
          <a:p>
            <a:pPr>
              <a:spcBef>
                <a:spcPts val="0"/>
              </a:spcBef>
              <a:spcAft>
                <a:spcPts val="0"/>
              </a:spcAft>
              <a:tabLst>
                <a:tab pos="342199" algn="l"/>
                <a:tab pos="616900" algn="l"/>
              </a:tabLst>
            </a:pPr>
            <a:r>
              <a:rPr lang="en-US" b="0" dirty="0">
                <a:solidFill>
                  <a:schemeClr val="tx1"/>
                </a:solidFill>
                <a:ea typeface="Calibri" panose="020F0502020204030204" pitchFamily="34" charset="0"/>
              </a:rPr>
              <a:t>  	waist to knee coverage or shoulder to knee coverage</a:t>
            </a:r>
          </a:p>
          <a:p>
            <a:pPr marL="616900" lvl="1" indent="-274701">
              <a:spcBef>
                <a:spcPts val="0"/>
              </a:spcBef>
              <a:spcAft>
                <a:spcPts val="0"/>
              </a:spcAft>
              <a:tabLst>
                <a:tab pos="342199" algn="l"/>
                <a:tab pos="616900" algn="l"/>
              </a:tabLst>
            </a:pPr>
            <a:r>
              <a:rPr lang="en-US" b="0" dirty="0">
                <a:solidFill>
                  <a:schemeClr val="tx1"/>
                </a:solidFill>
                <a:ea typeface="Calibri" panose="020F0502020204030204" pitchFamily="34" charset="0"/>
              </a:rPr>
              <a:t>single suit</a:t>
            </a:r>
          </a:p>
          <a:p>
            <a:pPr marL="616900" lvl="1" indent="-274701">
              <a:spcBef>
                <a:spcPts val="0"/>
              </a:spcBef>
              <a:spcAft>
                <a:spcPts val="0"/>
              </a:spcAft>
              <a:tabLst>
                <a:tab pos="342199" algn="l"/>
                <a:tab pos="616900" algn="l"/>
              </a:tabLst>
            </a:pPr>
            <a:r>
              <a:rPr lang="en-US" b="0" dirty="0">
                <a:solidFill>
                  <a:schemeClr val="tx1"/>
                </a:solidFill>
                <a:ea typeface="Calibri" panose="020F0502020204030204" pitchFamily="34" charset="0"/>
              </a:rPr>
              <a:t>coverage</a:t>
            </a:r>
          </a:p>
          <a:p>
            <a:pPr>
              <a:spcBef>
                <a:spcPts val="0"/>
              </a:spcBef>
              <a:spcAft>
                <a:spcPts val="0"/>
              </a:spcAft>
              <a:tabLst>
                <a:tab pos="340630" algn="l"/>
              </a:tabLst>
            </a:pPr>
            <a:endParaRPr lang="en-US" b="0" dirty="0">
              <a:solidFill>
                <a:schemeClr val="tx1"/>
              </a:solidFill>
              <a:ea typeface="Times New Roman" panose="02020603050405020304" pitchFamily="18" charset="0"/>
              <a:cs typeface="Calibri" panose="020F0502020204030204" pitchFamily="34" charset="0"/>
            </a:endParaRPr>
          </a:p>
          <a:p>
            <a:pPr defTabSz="904159">
              <a:defRPr/>
            </a:pPr>
            <a:r>
              <a:rPr lang="en-US" b="1" dirty="0">
                <a:solidFill>
                  <a:schemeClr val="tx1"/>
                </a:solidFill>
                <a:ea typeface="Times New Roman" panose="02020603050405020304" pitchFamily="18" charset="0"/>
              </a:rPr>
              <a:t>Rationale</a:t>
            </a:r>
            <a:r>
              <a:rPr lang="en-US" b="0" dirty="0">
                <a:solidFill>
                  <a:schemeClr val="tx1"/>
                </a:solidFill>
                <a:ea typeface="Times New Roman" panose="02020603050405020304" pitchFamily="18" charset="0"/>
              </a:rPr>
              <a:t>: </a:t>
            </a:r>
            <a:r>
              <a:rPr lang="en-US" b="0" dirty="0">
                <a:solidFill>
                  <a:schemeClr val="tx1"/>
                </a:solidFill>
                <a:ea typeface="Calibri" panose="020F0502020204030204" pitchFamily="34" charset="0"/>
              </a:rPr>
              <a:t>Eliminates the subjectivity of “decent appearance” for an official when making an illegal suit determination. </a:t>
            </a:r>
            <a:r>
              <a:rPr lang="en-US" b="0" dirty="0">
                <a:solidFill>
                  <a:schemeClr val="tx1"/>
                </a:solidFill>
                <a:ea typeface="Times New Roman" panose="02020603050405020304" pitchFamily="18" charset="0"/>
              </a:rPr>
              <a:t>Removing the sentence in the rule specifying that a competitor shall only be able to compete in a suit that is of decent appearance requires an official to make a subjective judgement on the decency of a suit.</a:t>
            </a:r>
          </a:p>
          <a:p>
            <a:pPr defTabSz="904159">
              <a:defRPr/>
            </a:pPr>
            <a:endParaRPr lang="en-US" b="0" dirty="0">
              <a:solidFill>
                <a:schemeClr val="tx1"/>
              </a:solidFill>
            </a:endParaRPr>
          </a:p>
          <a:p>
            <a:pPr defTabSz="904159">
              <a:defRPr/>
            </a:pPr>
            <a:r>
              <a:rPr lang="en-US" b="1" dirty="0">
                <a:solidFill>
                  <a:schemeClr val="tx1"/>
                </a:solidFill>
              </a:rPr>
              <a:t>Comments</a:t>
            </a:r>
            <a:r>
              <a:rPr lang="en-US" b="0" dirty="0">
                <a:solidFill>
                  <a:schemeClr val="tx1"/>
                </a:solidFill>
              </a:rPr>
              <a:t>: </a:t>
            </a:r>
            <a:r>
              <a:rPr lang="en-US" b="0" dirty="0">
                <a:solidFill>
                  <a:schemeClr val="tx1"/>
                </a:solidFill>
                <a:ea typeface="Calibri" panose="020F0502020204030204" pitchFamily="34" charset="0"/>
              </a:rPr>
              <a:t>The concept of “decent appearance” is highly subjective.  Removing the sentence in the rule, which specifies that a competitor shall only be able to compete in a suit that is of decent appearance, eliminates the subjectivity of “decent appearance” for an official when making an illegal suit determination. Officials are reminded to notify the coach, not the athlete, of any concerns about suit coverage. </a:t>
            </a:r>
            <a:br>
              <a:rPr lang="en-US" dirty="0">
                <a:solidFill>
                  <a:srgbClr val="00205B"/>
                </a:solidFill>
                <a:ea typeface="Calibri" panose="020F0502020204030204" pitchFamily="34" charset="0"/>
              </a:rPr>
            </a:br>
            <a:endParaRPr lang="en-US" dirty="0">
              <a:solidFill>
                <a:srgbClr val="00205B"/>
              </a:solidFill>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8</a:t>
            </a:fld>
            <a:endParaRPr lang="en-US" dirty="0"/>
          </a:p>
        </p:txBody>
      </p:sp>
    </p:spTree>
    <p:extLst>
      <p:ext uri="{BB962C8B-B14F-4D97-AF65-F5344CB8AC3E}">
        <p14:creationId xmlns:p14="http://schemas.microsoft.com/office/powerpoint/2010/main" val="371876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989"/>
              </a:spcAft>
            </a:pPr>
            <a:r>
              <a:rPr lang="en-US" sz="1200" b="1" dirty="0">
                <a:solidFill>
                  <a:schemeClr val="tx1"/>
                </a:solidFill>
                <a:ea typeface="Arial" panose="020B0604020202020204" pitchFamily="34" charset="0"/>
              </a:rPr>
              <a:t>Rule 8-1-3d PENALTY 2, 8-1-6 PENALTY:</a:t>
            </a:r>
          </a:p>
          <a:p>
            <a:pPr marL="169530" indent="-169530">
              <a:spcBef>
                <a:spcPts val="0"/>
              </a:spcBef>
              <a:spcAft>
                <a:spcPts val="989"/>
              </a:spcAft>
              <a:buFont typeface="Wingdings" panose="05000000000000000000" pitchFamily="2" charset="2"/>
              <a:buChar char="§"/>
            </a:pPr>
            <a:r>
              <a:rPr lang="en-US" sz="1200" dirty="0">
                <a:solidFill>
                  <a:schemeClr val="tx1"/>
                </a:solidFill>
                <a:ea typeface="Arial" panose="020B0604020202020204" pitchFamily="34" charset="0"/>
              </a:rPr>
              <a:t>Requires a written record for dual confirmation of a false start;</a:t>
            </a:r>
          </a:p>
          <a:p>
            <a:pPr marL="169530" indent="-169530">
              <a:spcBef>
                <a:spcPts val="0"/>
              </a:spcBef>
              <a:spcAft>
                <a:spcPts val="989"/>
              </a:spcAft>
              <a:buFont typeface="Wingdings" panose="05000000000000000000" pitchFamily="2" charset="2"/>
              <a:buChar char="§"/>
            </a:pPr>
            <a:r>
              <a:rPr lang="en-US" sz="1200" dirty="0">
                <a:solidFill>
                  <a:schemeClr val="tx1"/>
                </a:solidFill>
                <a:ea typeface="Arial" panose="020B0604020202020204" pitchFamily="34" charset="0"/>
              </a:rPr>
              <a:t>Aligns with requirement of a written record for dual confirmation of a relay takeoff during a championship meet;</a:t>
            </a:r>
          </a:p>
          <a:p>
            <a:pPr marL="169530" indent="-169530">
              <a:spcBef>
                <a:spcPts val="0"/>
              </a:spcBef>
              <a:spcAft>
                <a:spcPts val="989"/>
              </a:spcAft>
              <a:buFont typeface="Wingdings" panose="05000000000000000000" pitchFamily="2" charset="2"/>
              <a:buChar char="§"/>
            </a:pPr>
            <a:r>
              <a:rPr lang="en-US" sz="1200" dirty="0">
                <a:solidFill>
                  <a:schemeClr val="tx1"/>
                </a:solidFill>
                <a:ea typeface="Arial" panose="020B0604020202020204" pitchFamily="34" charset="0"/>
              </a:rPr>
              <a:t>Provides an additional level of accountability..</a:t>
            </a:r>
          </a:p>
          <a:p>
            <a:pPr defTabSz="904159">
              <a:defRPr/>
            </a:pPr>
            <a:endParaRPr lang="en-US" sz="1200" b="1" dirty="0">
              <a:solidFill>
                <a:schemeClr val="tx1"/>
              </a:solidFill>
              <a:ea typeface="Arial" panose="020B0604020202020204" pitchFamily="34" charset="0"/>
            </a:endParaRPr>
          </a:p>
          <a:p>
            <a:pPr defTabSz="904159">
              <a:defRPr/>
            </a:pPr>
            <a:r>
              <a:rPr lang="en-US" sz="1200" b="1" dirty="0">
                <a:solidFill>
                  <a:schemeClr val="tx1"/>
                </a:solidFill>
                <a:ea typeface="Arial" panose="020B0604020202020204" pitchFamily="34" charset="0"/>
              </a:rPr>
              <a:t>Rationale:</a:t>
            </a:r>
            <a:r>
              <a:rPr lang="en-US" sz="1200" dirty="0">
                <a:solidFill>
                  <a:schemeClr val="tx1"/>
                </a:solidFill>
                <a:ea typeface="Arial" panose="020B0604020202020204" pitchFamily="34" charset="0"/>
              </a:rPr>
              <a:t> </a:t>
            </a:r>
            <a:r>
              <a:rPr lang="en-US" sz="1200" dirty="0">
                <a:solidFill>
                  <a:schemeClr val="tx1"/>
                </a:solidFill>
                <a:ea typeface="Arial" panose="020B0604020202020204" pitchFamily="34" charset="0"/>
                <a:cs typeface="Calibri" panose="020F0502020204030204" pitchFamily="34" charset="0"/>
              </a:rPr>
              <a:t>The change aligns language with the current requirement that when dual confirmation is used in championship meets, the relay takeoff judges are required to report in writing any violations to the referee.</a:t>
            </a:r>
            <a:endParaRPr lang="en-US" sz="1200" dirty="0">
              <a:solidFill>
                <a:schemeClr val="tx1"/>
              </a:solidFill>
              <a:ea typeface="Calibri" panose="020F0502020204030204" pitchFamily="34" charset="0"/>
              <a:cs typeface="Times New Roman" panose="02020603050405020304" pitchFamily="18" charset="0"/>
            </a:endParaRPr>
          </a:p>
          <a:p>
            <a:pPr defTabSz="904159">
              <a:defRPr/>
            </a:pPr>
            <a:endParaRPr lang="en-US" sz="1200" dirty="0">
              <a:solidFill>
                <a:schemeClr val="tx1"/>
              </a:solidFill>
            </a:endParaRPr>
          </a:p>
          <a:p>
            <a:pPr defTabSz="904159">
              <a:defRPr/>
            </a:pPr>
            <a:r>
              <a:rPr lang="en-US" sz="1200" b="1" dirty="0">
                <a:solidFill>
                  <a:schemeClr val="tx1"/>
                </a:solidFill>
              </a:rPr>
              <a:t>Comments: </a:t>
            </a:r>
            <a:r>
              <a:rPr lang="en-US" sz="1200" kern="100" dirty="0">
                <a:solidFill>
                  <a:schemeClr val="tx1"/>
                </a:solidFill>
                <a:ea typeface="Arial" panose="020B0604020202020204" pitchFamily="34" charset="0"/>
                <a:cs typeface="Calibri" panose="020F0502020204030204" pitchFamily="34" charset="0"/>
              </a:rPr>
              <a:t>The requirement of a written record for dual confirmation of a false start is consistent with the already existing requirement for relay takeoff violations. The change provides an additional level of accountability. Adopting this new requirement will closely align it with the current requirement that, when dual confirmation is used,  the officials are required to report in writing any violations to the referee. </a:t>
            </a:r>
            <a:r>
              <a:rPr lang="en-US" sz="1200" dirty="0">
                <a:solidFill>
                  <a:schemeClr val="tx1"/>
                </a:solidFill>
                <a:ea typeface="Calibri" panose="020F0502020204030204" pitchFamily="34" charset="0"/>
                <a:cs typeface="Times New Roman" panose="02020603050405020304" pitchFamily="18" charset="0"/>
              </a:rPr>
              <a:t>The requirement of </a:t>
            </a:r>
            <a:r>
              <a:rPr lang="en-US" sz="1200" b="0" dirty="0">
                <a:solidFill>
                  <a:schemeClr val="tx1"/>
                </a:solidFill>
                <a:ea typeface="Calibri" panose="020F0502020204030204" pitchFamily="34" charset="0"/>
                <a:cs typeface="Times New Roman" panose="02020603050405020304" pitchFamily="18" charset="0"/>
              </a:rPr>
              <a:t>a </a:t>
            </a:r>
            <a:r>
              <a:rPr lang="en-US" sz="1200" b="0" u="sng" dirty="0">
                <a:solidFill>
                  <a:schemeClr val="tx1"/>
                </a:solidFill>
                <a:ea typeface="Calibri" panose="020F0502020204030204" pitchFamily="34" charset="0"/>
                <a:cs typeface="Times New Roman" panose="02020603050405020304" pitchFamily="18" charset="0"/>
              </a:rPr>
              <a:t>written</a:t>
            </a:r>
            <a:r>
              <a:rPr lang="en-US" sz="1200" b="0" dirty="0">
                <a:solidFill>
                  <a:schemeClr val="tx1"/>
                </a:solidFill>
                <a:ea typeface="Calibri" panose="020F0502020204030204" pitchFamily="34" charset="0"/>
                <a:cs typeface="Times New Roman" panose="02020603050405020304" pitchFamily="18" charset="0"/>
              </a:rPr>
              <a:t> record </a:t>
            </a:r>
            <a:r>
              <a:rPr lang="en-US" sz="1200" dirty="0">
                <a:solidFill>
                  <a:schemeClr val="tx1"/>
                </a:solidFill>
                <a:ea typeface="Calibri" panose="020F0502020204030204" pitchFamily="34" charset="0"/>
                <a:cs typeface="Times New Roman" panose="02020603050405020304" pitchFamily="18" charset="0"/>
              </a:rPr>
              <a:t>for dual confirmation of a false start is consistent with the already-existing requirement for relay takeoff violations (Rule 4-6-3c).  </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dirty="0"/>
          </a:p>
        </p:txBody>
      </p:sp>
    </p:spTree>
    <p:extLst>
      <p:ext uri="{BB962C8B-B14F-4D97-AF65-F5344CB8AC3E}">
        <p14:creationId xmlns:p14="http://schemas.microsoft.com/office/powerpoint/2010/main" val="4246151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7AA6B2E1-C3D0-D8AE-6F42-5653711C27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029"/>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dirty="0">
                <a:solidFill>
                  <a:srgbClr val="00205B"/>
                </a:solidFill>
                <a:latin typeface="Calibri" panose="020F0502020204030204" pitchFamily="34" charset="0"/>
              </a:rPr>
              <a:t>National Federation of State </a:t>
            </a:r>
          </a:p>
          <a:p>
            <a:pPr algn="ctr" eaLnBrk="1" hangingPunct="1"/>
            <a:r>
              <a:rPr lang="en-US" altLang="en-US" sz="1100" dirty="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5DC3CCB-1514-FC8F-6966-A0B2225812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4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2BA104B6-D5A0-56BC-11AF-197AD9D66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4" y="-4784"/>
            <a:ext cx="12192000" cy="4408510"/>
          </a:xfrm>
          <a:prstGeom prst="rect">
            <a:avLst/>
          </a:prstGeom>
        </p:spPr>
      </p:pic>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7/20/2023</a:t>
            </a:fld>
            <a:endParaRPr lang="en-US" dirty="0"/>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dirty="0"/>
          </a:p>
        </p:txBody>
      </p:sp>
    </p:spTree>
    <p:extLst>
      <p:ext uri="{BB962C8B-B14F-4D97-AF65-F5344CB8AC3E}">
        <p14:creationId xmlns:p14="http://schemas.microsoft.com/office/powerpoint/2010/main" val="286559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225D-5893-8896-C88F-8AC26079D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307363-C9AF-FBB7-6365-0954A1FA3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06F7B-1AEE-F1C7-9235-89BCA6C572B3}"/>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5" name="Footer Placeholder 4">
            <a:extLst>
              <a:ext uri="{FF2B5EF4-FFF2-40B4-BE49-F238E27FC236}">
                <a16:creationId xmlns:a16="http://schemas.microsoft.com/office/drawing/2014/main" id="{BC93E88F-BB82-0178-8D40-8673A44B1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7BB38-A0DE-0752-3D29-4E2D9CC7994D}"/>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3149014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6F85-6772-FCF1-1096-D9DD49B32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EE830-3F42-6694-6089-CDEBA9B4E3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3778B-08C9-AAF5-E352-636A3A51DAFA}"/>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5" name="Footer Placeholder 4">
            <a:extLst>
              <a:ext uri="{FF2B5EF4-FFF2-40B4-BE49-F238E27FC236}">
                <a16:creationId xmlns:a16="http://schemas.microsoft.com/office/drawing/2014/main" id="{6E522E7A-7C25-083D-C33D-74BE5637E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8BEB1-C472-19E2-4FBF-DDD6FA663075}"/>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1739333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1CD8-0B5E-E9EB-3F18-D34CB845B7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848538-6B78-4DD3-1B5D-F3C33D6482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1C2BD9-2D7E-144B-D42D-0B24C60D895E}"/>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5" name="Footer Placeholder 4">
            <a:extLst>
              <a:ext uri="{FF2B5EF4-FFF2-40B4-BE49-F238E27FC236}">
                <a16:creationId xmlns:a16="http://schemas.microsoft.com/office/drawing/2014/main" id="{D099C73B-7765-4FE4-74E9-80C4C6351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4F3C8-E101-E500-44AC-0BBC1E11908F}"/>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1730014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F7D3-CD6B-30F1-E0CB-0B39B1491E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E1536-D482-6998-3D68-BA65F89601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FB85E1-7E72-DCA2-8033-F8A020E514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49F84E-8270-2A27-EFA8-35310D40E89F}"/>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6" name="Footer Placeholder 5">
            <a:extLst>
              <a:ext uri="{FF2B5EF4-FFF2-40B4-BE49-F238E27FC236}">
                <a16:creationId xmlns:a16="http://schemas.microsoft.com/office/drawing/2014/main" id="{82B0F32A-BB15-2151-DC89-E590D4A5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ECCE6D-71F4-A85D-874D-7F513326F4B1}"/>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2733877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B772E-8058-5472-F072-E47FEE9F8F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C05845-FE34-F7EE-35F4-EA797017F7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DA825A-33C1-E296-D46C-CF4B4FA20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8635DC-5816-D6BE-5C9A-166CCE0EBF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322FE7-8994-C7F1-3A2F-3C985C2516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279ED2-85A5-55A4-3509-29E69D7A7B13}"/>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8" name="Footer Placeholder 7">
            <a:extLst>
              <a:ext uri="{FF2B5EF4-FFF2-40B4-BE49-F238E27FC236}">
                <a16:creationId xmlns:a16="http://schemas.microsoft.com/office/drawing/2014/main" id="{161C4734-B761-5717-2395-3B3B6B769C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874138-96EA-BD0B-92CF-7305E65D7EB9}"/>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1792729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11D0-EF64-A7D3-62BD-24E6EC0A74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D4502C-B2A9-6C08-2C83-49DA50A25972}"/>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4" name="Footer Placeholder 3">
            <a:extLst>
              <a:ext uri="{FF2B5EF4-FFF2-40B4-BE49-F238E27FC236}">
                <a16:creationId xmlns:a16="http://schemas.microsoft.com/office/drawing/2014/main" id="{B25C6253-1434-36DC-1137-453C33D447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66966F-E1CB-1393-707B-00BFDEB7A6DF}"/>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305342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dirty="0">
                <a:solidFill>
                  <a:srgbClr val="00205B"/>
                </a:solidFill>
                <a:latin typeface="Calibri" panose="020F0502020204030204" pitchFamily="34" charset="0"/>
              </a:rPr>
              <a:t>National Federation of State </a:t>
            </a:r>
          </a:p>
          <a:p>
            <a:pPr algn="ctr" eaLnBrk="1" hangingPunct="1"/>
            <a:r>
              <a:rPr lang="en-US" altLang="en-US" sz="1100" dirty="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53151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4ED46-C58F-D58B-0649-78D13BDBD3FB}"/>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3" name="Footer Placeholder 2">
            <a:extLst>
              <a:ext uri="{FF2B5EF4-FFF2-40B4-BE49-F238E27FC236}">
                <a16:creationId xmlns:a16="http://schemas.microsoft.com/office/drawing/2014/main" id="{B228F2B6-042A-F559-B887-FE562B0F90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8DE8D-B2D7-AEEA-37A3-13327EFDE6D3}"/>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374441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5A3-C913-0C70-C22E-741472BF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245354-9F1B-2584-3861-AD6DC094CD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529F99-0A4C-75C3-1544-D2EF6D664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7FF96-76BC-AF89-46DA-24523B015D1F}"/>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6" name="Footer Placeholder 5">
            <a:extLst>
              <a:ext uri="{FF2B5EF4-FFF2-40B4-BE49-F238E27FC236}">
                <a16:creationId xmlns:a16="http://schemas.microsoft.com/office/drawing/2014/main" id="{7BE1193C-84DB-4D19-FF27-83563C8EC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0CEFD0-FB7C-C1F2-8529-8431A76E429F}"/>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132260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4DFB-BB92-E978-A4BB-DD97BF14C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ED6626-41B8-7ADF-6221-6C44A6DA78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44C14-6D28-4129-71F9-5ECD71607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C0201-A827-84C7-8B4B-5E52E1033B12}"/>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6" name="Footer Placeholder 5">
            <a:extLst>
              <a:ext uri="{FF2B5EF4-FFF2-40B4-BE49-F238E27FC236}">
                <a16:creationId xmlns:a16="http://schemas.microsoft.com/office/drawing/2014/main" id="{C1AD005A-B28F-B731-5478-12BF8AAED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C7995-9A25-B23F-8D5C-626F19CAEC7D}"/>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3331749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D8F3-4BD9-4F5B-5B76-6F874EB13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A6BF3E-84C7-117B-B7DC-628BA4CC49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34826-433E-CEA5-3623-CCC844B84C03}"/>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5" name="Footer Placeholder 4">
            <a:extLst>
              <a:ext uri="{FF2B5EF4-FFF2-40B4-BE49-F238E27FC236}">
                <a16:creationId xmlns:a16="http://schemas.microsoft.com/office/drawing/2014/main" id="{5BF42F38-3442-FDFD-AF67-2BE237CA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F9CED-583B-D760-BDF9-06F6B51A92CF}"/>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281006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E52C6-D645-128B-A457-3DEC852162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14CD2-364F-7479-8019-912D15FE9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AF1C1-AF39-BBD4-46AB-B7C7B6A0DD36}"/>
              </a:ext>
            </a:extLst>
          </p:cNvPr>
          <p:cNvSpPr>
            <a:spLocks noGrp="1"/>
          </p:cNvSpPr>
          <p:nvPr>
            <p:ph type="dt" sz="half" idx="10"/>
          </p:nvPr>
        </p:nvSpPr>
        <p:spPr/>
        <p:txBody>
          <a:bodyPr/>
          <a:lstStyle/>
          <a:p>
            <a:fld id="{8F71237C-2BCB-4F3A-AD11-3254016DECCA}" type="datetimeFigureOut">
              <a:rPr lang="en-US" smtClean="0"/>
              <a:t>7/20/2023</a:t>
            </a:fld>
            <a:endParaRPr lang="en-US"/>
          </a:p>
        </p:txBody>
      </p:sp>
      <p:sp>
        <p:nvSpPr>
          <p:cNvPr id="5" name="Footer Placeholder 4">
            <a:extLst>
              <a:ext uri="{FF2B5EF4-FFF2-40B4-BE49-F238E27FC236}">
                <a16:creationId xmlns:a16="http://schemas.microsoft.com/office/drawing/2014/main" id="{7C4ABA71-628E-AE36-6BEB-86ED354CE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6DF4A-57A9-498F-9C2E-4B7FCD211596}"/>
              </a:ext>
            </a:extLst>
          </p:cNvPr>
          <p:cNvSpPr>
            <a:spLocks noGrp="1"/>
          </p:cNvSpPr>
          <p:nvPr>
            <p:ph type="sldNum" sz="quarter" idx="12"/>
          </p:nvPr>
        </p:nvSpPr>
        <p:spPr/>
        <p:txBody>
          <a:bodyPr/>
          <a:lstStyle/>
          <a:p>
            <a:fld id="{A6EE3C15-11B9-4A75-8BF2-472691211A7D}" type="slidenum">
              <a:rPr lang="en-US" smtClean="0"/>
              <a:t>‹#›</a:t>
            </a:fld>
            <a:endParaRPr lang="en-US"/>
          </a:p>
        </p:txBody>
      </p:sp>
    </p:spTree>
    <p:extLst>
      <p:ext uri="{BB962C8B-B14F-4D97-AF65-F5344CB8AC3E}">
        <p14:creationId xmlns:p14="http://schemas.microsoft.com/office/powerpoint/2010/main" val="2603170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7/20/2023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dirty="0"/>
              <a:t>Click icon to add picture</a:t>
            </a:r>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dirty="0"/>
              <a:t>Click icon to add picture</a:t>
            </a:r>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dirty="0"/>
              <a:t>Click icon to add picture</a:t>
            </a:r>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dirty="0"/>
              <a:t>Click icon to add picture</a:t>
            </a:r>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dirty="0"/>
              <a:t>Click icon to add picture</a:t>
            </a:r>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dirty="0"/>
              <a:t>Click icon to add picture</a:t>
            </a:r>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dirty="0"/>
              <a:t>Click icon to add picture</a:t>
            </a:r>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dirty="0"/>
              <a:t>Click icon to add picture</a:t>
            </a:r>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dirty="0"/>
              <a:t>Click icon to add picture</a:t>
            </a:r>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dirty="0"/>
              <a:t>Click icon to add picture</a:t>
            </a:r>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dirty="0"/>
              <a:t>Click icon to add picture</a:t>
            </a:r>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dirty="0"/>
              <a:t>Click icon to add picture</a:t>
            </a:r>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dirty="0"/>
              <a:t>Click icon to add picture</a:t>
            </a:r>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dirty="0"/>
              <a:t>Click icon to add picture</a:t>
            </a:r>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dirty="0"/>
              <a:t>Click icon to add picture</a:t>
            </a:r>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dirty="0"/>
              <a:t>Click icon to add picture</a:t>
            </a:r>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cSld name="2_Section Header">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2BA104B6-D5A0-56BC-11AF-197AD9D66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4" y="-4784"/>
            <a:ext cx="12192000" cy="4408510"/>
          </a:xfrm>
          <a:prstGeom prst="rect">
            <a:avLst/>
          </a:prstGeom>
        </p:spPr>
      </p:pic>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1874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7/20/2023</a:t>
            </a:fld>
            <a:endParaRPr lang="en-US" dirty="0"/>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dirty="0"/>
          </a:p>
        </p:txBody>
      </p:sp>
    </p:spTree>
    <p:extLst>
      <p:ext uri="{BB962C8B-B14F-4D97-AF65-F5344CB8AC3E}">
        <p14:creationId xmlns:p14="http://schemas.microsoft.com/office/powerpoint/2010/main" val="2154066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7/20/2023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7/20/2023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7/20/2023</a:t>
            </a:fld>
            <a:endParaRPr lang="en-US" dirty="0"/>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7/20/2023</a:t>
            </a:fld>
            <a:endParaRPr lang="en-US" dirty="0"/>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7/20/2023</a:t>
            </a:fld>
            <a:endParaRPr lang="en-US" dirty="0"/>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7/20/2023</a:t>
            </a:fld>
            <a:endParaRPr lang="en-US" dirty="0"/>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7/20/2023</a:t>
            </a:fld>
            <a:endParaRPr lang="en-US" dirty="0"/>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CF7F4A96-AA6F-C20B-56DE-34D73DFC3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671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7/20/2023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dirty="0"/>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BE5EF-37D0-DB78-0525-01D10D210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B04A4A-1DFA-30A9-AC70-D0D68820D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5F617-7346-F66C-4C99-6C7320990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1237C-2BCB-4F3A-AD11-3254016DECCA}" type="datetimeFigureOut">
              <a:rPr lang="en-US" smtClean="0"/>
              <a:t>7/20/2023</a:t>
            </a:fld>
            <a:endParaRPr lang="en-US"/>
          </a:p>
        </p:txBody>
      </p:sp>
      <p:sp>
        <p:nvSpPr>
          <p:cNvPr id="5" name="Footer Placeholder 4">
            <a:extLst>
              <a:ext uri="{FF2B5EF4-FFF2-40B4-BE49-F238E27FC236}">
                <a16:creationId xmlns:a16="http://schemas.microsoft.com/office/drawing/2014/main" id="{8F6A007D-30DD-8EE9-F25D-A3C07BB66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2B1832-5EC7-397D-EF11-8A8F1D9DB6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E3C15-11B9-4A75-8BF2-472691211A7D}" type="slidenum">
              <a:rPr lang="en-US" smtClean="0"/>
              <a:t>‹#›</a:t>
            </a:fld>
            <a:endParaRPr lang="en-US"/>
          </a:p>
        </p:txBody>
      </p:sp>
    </p:spTree>
    <p:extLst>
      <p:ext uri="{BB962C8B-B14F-4D97-AF65-F5344CB8AC3E}">
        <p14:creationId xmlns:p14="http://schemas.microsoft.com/office/powerpoint/2010/main" val="202299659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7/20/2023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dirty="0"/>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2" r:id="rId1"/>
    <p:sldLayoutId id="2147483830" r:id="rId2"/>
    <p:sldLayoutId id="2147483846" r:id="rId3"/>
    <p:sldLayoutId id="2147483847" r:id="rId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7/20/2023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dirty="0"/>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5" r:id="rId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23.jpg"/><Relationship Id="rId4" Type="http://schemas.openxmlformats.org/officeDocument/2006/relationships/hyperlink" Target="http://www.nfhs.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2023-24 NFHS Swimming and diving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Rules Changes</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Major Editorial Changes</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Points of Emphasis</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a:t>
            </a:r>
            <a:br>
              <a:rPr lang="en-US" sz="4000" dirty="0"/>
            </a:br>
            <a:r>
              <a:rPr lang="en-US" sz="4000" dirty="0"/>
              <a:t>8-2-1</a:t>
            </a:r>
            <a:r>
              <a:rPr lang="en-US" sz="4000" cap="none" dirty="0"/>
              <a:t>g BACKSTROKE</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3" y="2185988"/>
            <a:ext cx="9748463" cy="4338637"/>
          </a:xfrm>
        </p:spPr>
        <p:txBody>
          <a:bodyPr/>
          <a:lstStyle/>
          <a:p>
            <a:pPr marL="0" marR="0">
              <a:spcBef>
                <a:spcPts val="0"/>
              </a:spcBef>
              <a:spcAft>
                <a:spcPts val="0"/>
              </a:spcAft>
            </a:pPr>
            <a:r>
              <a:rPr lang="en-US" sz="2800" dirty="0">
                <a:effectLst/>
                <a:ea typeface="Arial" panose="020B0604020202020204" pitchFamily="34" charset="0"/>
              </a:rPr>
              <a:t>Removes language requiring some part of the body be at or</a:t>
            </a:r>
            <a:br>
              <a:rPr lang="en-US" sz="2800" dirty="0">
                <a:effectLst/>
                <a:ea typeface="Arial" panose="020B0604020202020204" pitchFamily="34" charset="0"/>
              </a:rPr>
            </a:br>
            <a:r>
              <a:rPr lang="en-US" sz="2800" dirty="0">
                <a:effectLst/>
                <a:ea typeface="Arial" panose="020B0604020202020204" pitchFamily="34" charset="0"/>
              </a:rPr>
              <a:t>     above the surface during the backstroke finish; </a:t>
            </a:r>
            <a:br>
              <a:rPr lang="en-US" sz="2800" dirty="0">
                <a:effectLst/>
                <a:ea typeface="Arial" panose="020B0604020202020204" pitchFamily="34" charset="0"/>
              </a:rPr>
            </a:br>
            <a:r>
              <a:rPr lang="en-US" sz="1100" dirty="0">
                <a:effectLst/>
                <a:ea typeface="Arial" panose="020B0604020202020204" pitchFamily="34" charset="0"/>
              </a:rPr>
              <a:t>   </a:t>
            </a:r>
            <a:endParaRPr lang="en-US" sz="2800" dirty="0">
              <a:effectLst/>
              <a:ea typeface="Arial" panose="020B0604020202020204" pitchFamily="34" charset="0"/>
            </a:endParaRPr>
          </a:p>
          <a:p>
            <a:pPr marL="0" marR="0" indent="0">
              <a:spcBef>
                <a:spcPts val="0"/>
              </a:spcBef>
              <a:spcAft>
                <a:spcPts val="0"/>
              </a:spcAft>
              <a:buNone/>
            </a:pPr>
            <a:endParaRPr lang="en-US" sz="1000" dirty="0">
              <a:effectLst/>
              <a:ea typeface="Arial" panose="020B0604020202020204" pitchFamily="34" charset="0"/>
            </a:endParaRPr>
          </a:p>
          <a:p>
            <a:pPr>
              <a:spcBef>
                <a:spcPts val="0"/>
              </a:spcBef>
              <a:spcAft>
                <a:spcPts val="0"/>
              </a:spcAft>
            </a:pPr>
            <a:r>
              <a:rPr lang="en-US" sz="2800" dirty="0">
                <a:effectLst/>
                <a:ea typeface="Arial" panose="020B0604020202020204" pitchFamily="34" charset="0"/>
              </a:rPr>
              <a:t>Once some part of the swimmer’s head has passed the final 5-yard/5-meter mark immediately prior to reaching for the backstroke finish, the swimmer may now be completely submerged and continue propulsive movements until touching the wall. </a:t>
            </a:r>
            <a:endParaRPr lang="en-US" sz="2800" dirty="0">
              <a:effectLst/>
              <a:ea typeface="Times New Roman" panose="02020603050405020304" pitchFamily="18"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578052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a:t>
            </a:r>
            <a:br>
              <a:rPr lang="en-US" sz="4000" dirty="0"/>
            </a:br>
            <a:r>
              <a:rPr lang="en-US" sz="4000" dirty="0"/>
              <a:t>8-2-2</a:t>
            </a:r>
            <a:r>
              <a:rPr lang="en-US" sz="4000" cap="none" dirty="0"/>
              <a:t>d BREASTSTROKE</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503567" y="2185988"/>
            <a:ext cx="9750661" cy="4338637"/>
          </a:xfrm>
        </p:spPr>
        <p:txBody>
          <a:bodyPr/>
          <a:lstStyle/>
          <a:p>
            <a:pPr marL="465138" marR="0" indent="-444500">
              <a:spcBef>
                <a:spcPts val="0"/>
              </a:spcBef>
              <a:spcAft>
                <a:spcPts val="0"/>
              </a:spcAft>
            </a:pPr>
            <a:r>
              <a:rPr lang="en-US" sz="2800" dirty="0">
                <a:effectLst/>
                <a:latin typeface="Calibri" panose="020F0502020204030204" pitchFamily="34" charset="0"/>
                <a:ea typeface="Times New Roman" panose="02020603050405020304" pitchFamily="18" charset="0"/>
              </a:rPr>
              <a:t>Removed language prohibiting sculling after the initial pull-out following the start or turn;</a:t>
            </a:r>
          </a:p>
          <a:p>
            <a:pPr marL="465138" marR="0" indent="-44450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There is no competitive advantage;</a:t>
            </a:r>
          </a:p>
          <a:p>
            <a:pPr marL="465138" marR="0" indent="-444500">
              <a:spcBef>
                <a:spcPts val="0"/>
              </a:spcBef>
              <a:spcAft>
                <a:spcPts val="0"/>
              </a:spcAft>
            </a:pPr>
            <a:endParaRPr lang="en-US" sz="1100" dirty="0">
              <a:latin typeface="Calibri" panose="020F0502020204030204" pitchFamily="34" charset="0"/>
              <a:ea typeface="Arial" panose="020B0604020202020204" pitchFamily="34" charset="0"/>
            </a:endParaRPr>
          </a:p>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Difficult to observe.</a:t>
            </a:r>
          </a:p>
          <a:p>
            <a:pPr marL="0" indent="0">
              <a:buNone/>
            </a:pPr>
            <a:endParaRPr lang="en-US" sz="1100" dirty="0"/>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pic>
        <p:nvPicPr>
          <p:cNvPr id="7" name="Picture 6" descr="A group of swimmers in a pool&#10;&#10;Description automatically generated with low confidence">
            <a:extLst>
              <a:ext uri="{FF2B5EF4-FFF2-40B4-BE49-F238E27FC236}">
                <a16:creationId xmlns:a16="http://schemas.microsoft.com/office/drawing/2014/main" id="{782C7365-C2FB-6124-B657-9BF5DCDC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673" y="3429000"/>
            <a:ext cx="3560555" cy="2369747"/>
          </a:xfrm>
          <a:prstGeom prst="rect">
            <a:avLst/>
          </a:prstGeom>
          <a:ln w="38100">
            <a:solidFill>
              <a:srgbClr val="002060"/>
            </a:solidFill>
          </a:ln>
        </p:spPr>
      </p:pic>
    </p:spTree>
    <p:extLst>
      <p:ext uri="{BB962C8B-B14F-4D97-AF65-F5344CB8AC3E}">
        <p14:creationId xmlns:p14="http://schemas.microsoft.com/office/powerpoint/2010/main" val="833972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a:t>
            </a:r>
            <a:br>
              <a:rPr lang="en-US" sz="4000" dirty="0"/>
            </a:br>
            <a:r>
              <a:rPr lang="en-US" sz="4000" cap="none" dirty="0"/>
              <a:t>8-2-2d BREASTSTROKE PULLOUT</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723869" y="1989138"/>
            <a:ext cx="7779895" cy="4338637"/>
          </a:xfrm>
        </p:spPr>
        <p:txBody>
          <a:bodyPr/>
          <a:lstStyle/>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The requirement of arms moving in the same horizontal plane was eliminated; </a:t>
            </a:r>
          </a:p>
          <a:p>
            <a:pPr marL="465138" marR="0" indent="-444500">
              <a:spcBef>
                <a:spcPts val="0"/>
              </a:spcBef>
              <a:spcAft>
                <a:spcPts val="0"/>
              </a:spcAft>
            </a:pPr>
            <a:endParaRPr lang="en-US" sz="1100" dirty="0">
              <a:latin typeface="Calibri" panose="020F0502020204030204" pitchFamily="34" charset="0"/>
              <a:ea typeface="Arial" panose="020B0604020202020204" pitchFamily="34" charset="0"/>
            </a:endParaRPr>
          </a:p>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Will permit swimmer to begin pullout without being perfectly level on the breast;</a:t>
            </a:r>
          </a:p>
          <a:p>
            <a:pPr marL="465138" marR="0" indent="-444500">
              <a:spcBef>
                <a:spcPts val="0"/>
              </a:spcBef>
              <a:spcAft>
                <a:spcPts val="0"/>
              </a:spcAft>
            </a:pPr>
            <a:endParaRPr lang="en-US" sz="1100" dirty="0">
              <a:latin typeface="Calibri" panose="020F0502020204030204" pitchFamily="34" charset="0"/>
              <a:ea typeface="Arial" panose="020B0604020202020204" pitchFamily="34" charset="0"/>
            </a:endParaRPr>
          </a:p>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Difficult to observe by officials.</a:t>
            </a:r>
            <a:br>
              <a:rPr lang="en-US" sz="2800" dirty="0">
                <a:effectLst/>
                <a:latin typeface="Calibri" panose="020F0502020204030204" pitchFamily="34" charset="0"/>
                <a:ea typeface="Arial" panose="020B0604020202020204" pitchFamily="34" charset="0"/>
              </a:rPr>
            </a:br>
            <a:r>
              <a:rPr lang="en-US" sz="2800" dirty="0">
                <a:effectLst/>
                <a:latin typeface="Calibri" panose="020F0502020204030204" pitchFamily="34" charset="0"/>
                <a:ea typeface="Arial" panose="020B0604020202020204" pitchFamily="34" charset="0"/>
              </a:rPr>
              <a:t>      </a:t>
            </a:r>
            <a:endParaRPr lang="en-US" sz="1100" dirty="0"/>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pic>
        <p:nvPicPr>
          <p:cNvPr id="3" name="Picture 2" descr="A person swimming in a pool&#10;&#10;Description automatically generated with medium confidence">
            <a:extLst>
              <a:ext uri="{FF2B5EF4-FFF2-40B4-BE49-F238E27FC236}">
                <a16:creationId xmlns:a16="http://schemas.microsoft.com/office/drawing/2014/main" id="{976C3090-C194-8670-4A04-BD4E4A824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828" y="3809934"/>
            <a:ext cx="3707250" cy="2216112"/>
          </a:xfrm>
          <a:prstGeom prst="rect">
            <a:avLst/>
          </a:prstGeom>
          <a:ln w="38100">
            <a:solidFill>
              <a:srgbClr val="002060"/>
            </a:solidFill>
          </a:ln>
        </p:spPr>
      </p:pic>
    </p:spTree>
    <p:extLst>
      <p:ext uri="{BB962C8B-B14F-4D97-AF65-F5344CB8AC3E}">
        <p14:creationId xmlns:p14="http://schemas.microsoft.com/office/powerpoint/2010/main" val="97461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a:t>
            </a:r>
            <a:br>
              <a:rPr lang="en-US" sz="4000" dirty="0"/>
            </a:br>
            <a:r>
              <a:rPr lang="en-US" sz="4000" dirty="0"/>
              <a:t>8-2-2</a:t>
            </a:r>
            <a:r>
              <a:rPr lang="en-US" sz="4000" cap="none" dirty="0"/>
              <a:t>e BREASTSTROKE KICK</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3" y="1993900"/>
            <a:ext cx="9894172" cy="4338637"/>
          </a:xfrm>
        </p:spPr>
        <p:txBody>
          <a:bodyPr/>
          <a:lstStyle/>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The legs no longer need to be in the same horizontal plane during the kick. </a:t>
            </a:r>
          </a:p>
          <a:p>
            <a:pPr marL="20638" marR="0" indent="0">
              <a:spcBef>
                <a:spcPts val="0"/>
              </a:spcBef>
              <a:spcAft>
                <a:spcPts val="0"/>
              </a:spcAft>
              <a:buNone/>
            </a:pPr>
            <a:endParaRPr lang="en-US" sz="2800" dirty="0">
              <a:effectLst/>
              <a:latin typeface="Calibri" panose="020F0502020204030204" pitchFamily="34" charset="0"/>
              <a:ea typeface="Arial" panose="020B0604020202020204" pitchFamily="34" charset="0"/>
            </a:endParaRPr>
          </a:p>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Language addressing flexion and extension of the knee during the kick was removed.</a:t>
            </a:r>
          </a:p>
          <a:p>
            <a:pPr marL="20638" marR="0" indent="0">
              <a:spcBef>
                <a:spcPts val="0"/>
              </a:spcBef>
              <a:spcAft>
                <a:spcPts val="0"/>
              </a:spcAft>
              <a:buNone/>
            </a:pPr>
            <a:endParaRPr lang="en-US" sz="2800" dirty="0">
              <a:effectLst/>
              <a:latin typeface="Calibri" panose="020F0502020204030204" pitchFamily="34" charset="0"/>
              <a:ea typeface="Arial" panose="020B0604020202020204" pitchFamily="34" charset="0"/>
            </a:endParaRPr>
          </a:p>
          <a:p>
            <a:pPr marL="465138" indent="-444500">
              <a:spcBef>
                <a:spcPts val="0"/>
              </a:spcBef>
              <a:spcAft>
                <a:spcPts val="0"/>
              </a:spcAft>
            </a:pPr>
            <a:r>
              <a:rPr lang="en-US" sz="2800" dirty="0">
                <a:effectLst/>
                <a:latin typeface="Calibri" panose="020F0502020204030204" pitchFamily="34" charset="0"/>
                <a:ea typeface="'calibri',sans-serif"/>
              </a:rPr>
              <a:t>While vertical movement created by knee flexion/extension will still be prohibited, so </a:t>
            </a:r>
            <a:r>
              <a:rPr lang="en-US" sz="2800" dirty="0">
                <a:latin typeface="Calibri" panose="020F0502020204030204" pitchFamily="34" charset="0"/>
                <a:ea typeface="'calibri',sans-serif"/>
              </a:rPr>
              <a:t>are </a:t>
            </a:r>
            <a:r>
              <a:rPr lang="en-US" sz="2800" dirty="0">
                <a:effectLst/>
                <a:latin typeface="Calibri" panose="020F0502020204030204" pitchFamily="34" charset="0"/>
                <a:ea typeface="'calibri',sans-serif"/>
              </a:rPr>
              <a:t>all other vertical movements regardless of their origin.</a:t>
            </a:r>
          </a:p>
          <a:p>
            <a:pPr marL="465138" indent="-444500">
              <a:spcBef>
                <a:spcPts val="0"/>
              </a:spcBef>
              <a:spcAft>
                <a:spcPts val="0"/>
              </a:spcAft>
            </a:pPr>
            <a:endParaRPr lang="en-US" sz="2800" dirty="0">
              <a:latin typeface="Calibri" panose="020F0502020204030204" pitchFamily="34" charset="0"/>
              <a:ea typeface="'calibri',sans-serif"/>
            </a:endParaRPr>
          </a:p>
          <a:p>
            <a:pPr marL="20638" marR="0" indent="0">
              <a:spcBef>
                <a:spcPts val="0"/>
              </a:spcBef>
              <a:spcAft>
                <a:spcPts val="0"/>
              </a:spcAft>
              <a:buNone/>
            </a:pPr>
            <a:endParaRPr lang="en-US" sz="2800" dirty="0">
              <a:latin typeface="Calibri" panose="020F0502020204030204" pitchFamily="34" charset="0"/>
              <a:ea typeface="Times New Roman" panose="02020603050405020304" pitchFamily="18" charset="0"/>
            </a:endParaRPr>
          </a:p>
          <a:p>
            <a:pPr marL="465138" marR="0" indent="-44450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2602280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 </a:t>
            </a:r>
            <a:br>
              <a:rPr lang="en-US" sz="4000" dirty="0"/>
            </a:br>
            <a:r>
              <a:rPr lang="en-US" sz="4000" dirty="0"/>
              <a:t>8-2-2</a:t>
            </a:r>
            <a:r>
              <a:rPr lang="en-US" sz="4000" cap="none" dirty="0"/>
              <a:t>f</a:t>
            </a:r>
            <a:r>
              <a:rPr lang="en-US" sz="4000" dirty="0"/>
              <a:t>,</a:t>
            </a:r>
            <a:r>
              <a:rPr lang="en-US" sz="4000" cap="none" dirty="0"/>
              <a:t>g BREASTSTROKE TURN AND FINISH</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3" y="2311760"/>
            <a:ext cx="7067575" cy="3724696"/>
          </a:xfrm>
        </p:spPr>
        <p:txBody>
          <a:bodyPr/>
          <a:lstStyle/>
          <a:p>
            <a:pPr marL="465138" marR="111760" indent="-446088">
              <a:lnSpc>
                <a:spcPct val="86000"/>
              </a:lnSpc>
              <a:spcBef>
                <a:spcPts val="0"/>
              </a:spcBef>
              <a:spcAft>
                <a:spcPts val="0"/>
              </a:spcAft>
            </a:pPr>
            <a:r>
              <a:rPr lang="en-US" sz="2800" dirty="0">
                <a:effectLst/>
                <a:latin typeface="Calibri" panose="020F0502020204030204" pitchFamily="34" charset="0"/>
                <a:ea typeface="Arial" panose="020B0604020202020204" pitchFamily="34" charset="0"/>
              </a:rPr>
              <a:t>The turn requires a simultaneous touch with separated hands not necessarily on the same plane at, above, or below the water surface. </a:t>
            </a:r>
          </a:p>
          <a:p>
            <a:pPr marL="19050" marR="111760" indent="0" algn="l">
              <a:lnSpc>
                <a:spcPct val="86000"/>
              </a:lnSpc>
              <a:spcBef>
                <a:spcPts val="0"/>
              </a:spcBef>
              <a:spcAft>
                <a:spcPts val="0"/>
              </a:spcAft>
              <a:buNone/>
            </a:pPr>
            <a:endParaRPr lang="en-US" sz="2800" u="sng" dirty="0">
              <a:effectLst/>
              <a:latin typeface="Calibri" panose="020F0502020204030204" pitchFamily="34" charset="0"/>
              <a:ea typeface="Arial" panose="020B0604020202020204" pitchFamily="34" charset="0"/>
            </a:endParaRPr>
          </a:p>
          <a:p>
            <a:pPr marL="476250" marR="111760" indent="-457200">
              <a:lnSpc>
                <a:spcPct val="86000"/>
              </a:lnSpc>
              <a:spcBef>
                <a:spcPts val="0"/>
              </a:spcBef>
              <a:spcAft>
                <a:spcPts val="0"/>
              </a:spcAft>
            </a:pPr>
            <a:r>
              <a:rPr lang="en-US" sz="2800" dirty="0">
                <a:effectLst/>
                <a:latin typeface="Calibri" panose="020F0502020204030204" pitchFamily="34" charset="0"/>
                <a:ea typeface="Arial" panose="020B0604020202020204" pitchFamily="34" charset="0"/>
              </a:rPr>
              <a:t>The finish requires a simultaneous touch with separated hands not necessarily on the same plane at, above, or below the water surface. </a:t>
            </a:r>
          </a:p>
          <a:p>
            <a:pPr marL="19050" marR="111760" indent="0" algn="l">
              <a:lnSpc>
                <a:spcPct val="86000"/>
              </a:lnSpc>
              <a:spcBef>
                <a:spcPts val="0"/>
              </a:spcBef>
              <a:spcAft>
                <a:spcPts val="0"/>
              </a:spcAft>
              <a:buNone/>
            </a:pPr>
            <a:endParaRPr lang="en-US" sz="2800" u="sng" dirty="0">
              <a:solidFill>
                <a:srgbClr val="FF0000"/>
              </a:solidFill>
              <a:effectLst/>
              <a:latin typeface="Calibri" panose="020F0502020204030204" pitchFamily="34" charset="0"/>
              <a:ea typeface="Arial" panose="020B0604020202020204" pitchFamily="34"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pic>
        <p:nvPicPr>
          <p:cNvPr id="2" name="Picture 1" descr="A person swimming in a pool&#10;&#10;Description automatically generated with medium confidence">
            <a:extLst>
              <a:ext uri="{FF2B5EF4-FFF2-40B4-BE49-F238E27FC236}">
                <a16:creationId xmlns:a16="http://schemas.microsoft.com/office/drawing/2014/main" id="{E4C7B6A3-4F5B-FF9A-3267-6D437B783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424" y="3091692"/>
            <a:ext cx="3094124" cy="2035934"/>
          </a:xfrm>
          <a:prstGeom prst="rect">
            <a:avLst/>
          </a:prstGeom>
          <a:ln w="38100">
            <a:solidFill>
              <a:srgbClr val="002060"/>
            </a:solidFill>
          </a:ln>
        </p:spPr>
      </p:pic>
    </p:spTree>
    <p:extLst>
      <p:ext uri="{BB962C8B-B14F-4D97-AF65-F5344CB8AC3E}">
        <p14:creationId xmlns:p14="http://schemas.microsoft.com/office/powerpoint/2010/main" val="243096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 </a:t>
            </a:r>
            <a:br>
              <a:rPr lang="en-US" sz="4000" dirty="0"/>
            </a:br>
            <a:r>
              <a:rPr lang="en-US" sz="4000" dirty="0"/>
              <a:t>8-2-2</a:t>
            </a:r>
            <a:r>
              <a:rPr lang="en-US" sz="4000" cap="none" dirty="0"/>
              <a:t>f</a:t>
            </a:r>
            <a:r>
              <a:rPr lang="en-US" sz="4000" dirty="0"/>
              <a:t>,</a:t>
            </a:r>
            <a:r>
              <a:rPr lang="en-US" sz="4000" cap="none" dirty="0"/>
              <a:t>g BREASTSTROKE TURN AND FINISH</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08160" y="2185988"/>
            <a:ext cx="10080640" cy="4338637"/>
          </a:xfrm>
        </p:spPr>
        <p:txBody>
          <a:bodyPr/>
          <a:lstStyle/>
          <a:p>
            <a:pPr marL="19050" marR="111760" indent="0" algn="l">
              <a:lnSpc>
                <a:spcPct val="86000"/>
              </a:lnSpc>
              <a:spcBef>
                <a:spcPts val="0"/>
              </a:spcBef>
              <a:spcAft>
                <a:spcPts val="0"/>
              </a:spcAft>
              <a:buNone/>
            </a:pPr>
            <a:r>
              <a:rPr lang="en-US" sz="2800" dirty="0">
                <a:effectLst/>
                <a:latin typeface="Calibri" panose="020F0502020204030204" pitchFamily="34" charset="0"/>
                <a:ea typeface="Arial" panose="020B0604020202020204" pitchFamily="34" charset="0"/>
              </a:rPr>
              <a:t>Separated Hands – Separated means that hands cannot be stacked one on top of the other. It is not necessary to see space between the hands. Incidental contact at the fingers is not a concern.</a:t>
            </a:r>
          </a:p>
          <a:p>
            <a:pPr marL="19050" marR="111760" indent="0" algn="l">
              <a:lnSpc>
                <a:spcPct val="86000"/>
              </a:lnSpc>
              <a:spcBef>
                <a:spcPts val="0"/>
              </a:spcBef>
              <a:spcAft>
                <a:spcPts val="0"/>
              </a:spcAft>
              <a:buNone/>
            </a:pPr>
            <a:endParaRPr lang="en-US" sz="2800" dirty="0">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400" dirty="0">
              <a:effectLst/>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400" dirty="0">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400" dirty="0">
              <a:effectLst/>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r>
              <a:rPr lang="en-US" sz="2800" dirty="0">
                <a:effectLst/>
                <a:latin typeface="Calibri" panose="020F0502020204030204" pitchFamily="34" charset="0"/>
                <a:ea typeface="Arial" panose="020B0604020202020204" pitchFamily="34" charset="0"/>
              </a:rPr>
              <a:t>Legal </a:t>
            </a:r>
          </a:p>
          <a:p>
            <a:pPr marL="19050" marR="111760" indent="0" algn="l">
              <a:lnSpc>
                <a:spcPct val="86000"/>
              </a:lnSpc>
              <a:spcBef>
                <a:spcPts val="0"/>
              </a:spcBef>
              <a:spcAft>
                <a:spcPts val="0"/>
              </a:spcAft>
              <a:buNone/>
            </a:pPr>
            <a:endParaRPr lang="en-US" sz="2800" dirty="0">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2800" dirty="0">
              <a:effectLst/>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2800" dirty="0">
              <a:effectLst/>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400" dirty="0">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r>
              <a:rPr lang="en-US" sz="2800" dirty="0">
                <a:effectLst/>
                <a:latin typeface="Calibri" panose="020F0502020204030204" pitchFamily="34" charset="0"/>
                <a:ea typeface="Arial" panose="020B0604020202020204" pitchFamily="34" charset="0"/>
              </a:rPr>
              <a:t>Not Legal</a:t>
            </a:r>
          </a:p>
          <a:p>
            <a:pPr marL="19050" marR="111760" indent="0" algn="l">
              <a:lnSpc>
                <a:spcPct val="86000"/>
              </a:lnSpc>
              <a:spcBef>
                <a:spcPts val="0"/>
              </a:spcBef>
              <a:spcAft>
                <a:spcPts val="0"/>
              </a:spcAft>
              <a:buNone/>
            </a:pPr>
            <a:endParaRPr lang="en-US" sz="2800" dirty="0">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2800" dirty="0">
              <a:effectLst/>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2800" dirty="0">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buNone/>
            </a:pPr>
            <a:endParaRPr lang="en-US" sz="2800" dirty="0">
              <a:effectLst/>
              <a:latin typeface="Calibri" panose="020F0502020204030204" pitchFamily="34" charset="0"/>
              <a:ea typeface="Arial" panose="020B0604020202020204" pitchFamily="34"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pic>
        <p:nvPicPr>
          <p:cNvPr id="6" name="Picture 5" descr="A picture containing nail, finger, toe, person&#10;&#10;Description automatically generated">
            <a:extLst>
              <a:ext uri="{FF2B5EF4-FFF2-40B4-BE49-F238E27FC236}">
                <a16:creationId xmlns:a16="http://schemas.microsoft.com/office/drawing/2014/main" id="{48EF4721-3506-788C-2D2E-A758D5146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090" y="3540917"/>
            <a:ext cx="1648876" cy="1113102"/>
          </a:xfrm>
          <a:prstGeom prst="rect">
            <a:avLst/>
          </a:prstGeom>
          <a:ln w="38100">
            <a:solidFill>
              <a:srgbClr val="00205B"/>
            </a:solidFill>
          </a:ln>
        </p:spPr>
      </p:pic>
      <p:pic>
        <p:nvPicPr>
          <p:cNvPr id="10" name="Picture 9" descr="A close-up of hands touching each other&#10;&#10;Description automatically generated with low confidence">
            <a:extLst>
              <a:ext uri="{FF2B5EF4-FFF2-40B4-BE49-F238E27FC236}">
                <a16:creationId xmlns:a16="http://schemas.microsoft.com/office/drawing/2014/main" id="{96AD6F41-2E11-C55B-1417-13A3D00C6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790" y="5036914"/>
            <a:ext cx="1648874" cy="1113101"/>
          </a:xfrm>
          <a:prstGeom prst="rect">
            <a:avLst/>
          </a:prstGeom>
          <a:ln w="38100">
            <a:solidFill>
              <a:schemeClr val="tx1"/>
            </a:solidFill>
          </a:ln>
        </p:spPr>
      </p:pic>
      <p:pic>
        <p:nvPicPr>
          <p:cNvPr id="13" name="Picture 12" descr="A close-up of hands&#10;&#10;Description automatically generated with medium confidence">
            <a:extLst>
              <a:ext uri="{FF2B5EF4-FFF2-40B4-BE49-F238E27FC236}">
                <a16:creationId xmlns:a16="http://schemas.microsoft.com/office/drawing/2014/main" id="{D134D802-CCDB-2B3E-26A0-731AE9EBF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393" y="3549203"/>
            <a:ext cx="1675095" cy="1130801"/>
          </a:xfrm>
          <a:prstGeom prst="rect">
            <a:avLst/>
          </a:prstGeom>
          <a:ln w="38100">
            <a:solidFill>
              <a:schemeClr val="tx1"/>
            </a:solidFill>
          </a:ln>
        </p:spPr>
      </p:pic>
      <p:pic>
        <p:nvPicPr>
          <p:cNvPr id="15" name="Picture 14" descr="Close-up of a pair of hands&#10;&#10;Description automatically generated with medium confidence">
            <a:extLst>
              <a:ext uri="{FF2B5EF4-FFF2-40B4-BE49-F238E27FC236}">
                <a16:creationId xmlns:a16="http://schemas.microsoft.com/office/drawing/2014/main" id="{6FFAB6D8-6702-21AE-1914-6A7B03BF87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6790" y="3549203"/>
            <a:ext cx="1648874" cy="1113101"/>
          </a:xfrm>
          <a:prstGeom prst="rect">
            <a:avLst/>
          </a:prstGeom>
          <a:ln w="38100">
            <a:solidFill>
              <a:schemeClr val="tx1"/>
            </a:solidFill>
          </a:ln>
        </p:spPr>
      </p:pic>
    </p:spTree>
    <p:extLst>
      <p:ext uri="{BB962C8B-B14F-4D97-AF65-F5344CB8AC3E}">
        <p14:creationId xmlns:p14="http://schemas.microsoft.com/office/powerpoint/2010/main" val="1868012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a:t>
            </a:r>
            <a:br>
              <a:rPr lang="en-US" sz="4000" dirty="0"/>
            </a:br>
            <a:r>
              <a:rPr lang="en-US" sz="4000" dirty="0"/>
              <a:t>8-2-3</a:t>
            </a:r>
            <a:r>
              <a:rPr lang="en-US" sz="4000" cap="none" dirty="0"/>
              <a:t>c BUTTERFLY</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4" y="1993900"/>
            <a:ext cx="6677830" cy="4338637"/>
          </a:xfrm>
        </p:spPr>
        <p:txBody>
          <a:bodyPr/>
          <a:lstStyle/>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The requirement of arms moving in the same horizontal plane was eliminated; </a:t>
            </a:r>
          </a:p>
          <a:p>
            <a:pPr marL="465138" marR="0" indent="-444500">
              <a:spcBef>
                <a:spcPts val="0"/>
              </a:spcBef>
              <a:spcAft>
                <a:spcPts val="0"/>
              </a:spcAft>
            </a:pPr>
            <a:endParaRPr lang="en-US" sz="1100" dirty="0">
              <a:latin typeface="Calibri" panose="020F0502020204030204" pitchFamily="34" charset="0"/>
              <a:ea typeface="Arial" panose="020B0604020202020204" pitchFamily="34" charset="0"/>
            </a:endParaRPr>
          </a:p>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Will permit swimmer to begin the stroke without being perfectly level on the breast;</a:t>
            </a:r>
          </a:p>
          <a:p>
            <a:pPr marL="465138" marR="0" indent="-444500">
              <a:spcBef>
                <a:spcPts val="0"/>
              </a:spcBef>
              <a:spcAft>
                <a:spcPts val="0"/>
              </a:spcAft>
            </a:pPr>
            <a:endParaRPr lang="en-US" sz="1100" dirty="0">
              <a:latin typeface="Calibri" panose="020F0502020204030204" pitchFamily="34" charset="0"/>
              <a:ea typeface="Arial" panose="020B0604020202020204" pitchFamily="34" charset="0"/>
            </a:endParaRPr>
          </a:p>
          <a:p>
            <a:pPr marL="465138" marR="0" indent="-444500">
              <a:spcBef>
                <a:spcPts val="0"/>
              </a:spcBef>
              <a:spcAft>
                <a:spcPts val="0"/>
              </a:spcAft>
            </a:pPr>
            <a:r>
              <a:rPr lang="en-US" sz="2800" dirty="0">
                <a:effectLst/>
                <a:latin typeface="Calibri" panose="020F0502020204030204" pitchFamily="34" charset="0"/>
                <a:ea typeface="Arial" panose="020B0604020202020204" pitchFamily="34" charset="0"/>
              </a:rPr>
              <a:t>Difficult to observe.</a:t>
            </a:r>
            <a:br>
              <a:rPr lang="en-US" sz="2800" dirty="0">
                <a:effectLst/>
                <a:latin typeface="Calibri" panose="020F0502020204030204" pitchFamily="34" charset="0"/>
                <a:ea typeface="Arial" panose="020B0604020202020204" pitchFamily="34" charset="0"/>
              </a:rPr>
            </a:br>
            <a:endParaRPr lang="en-US" sz="2800" dirty="0">
              <a:effectLst/>
              <a:latin typeface="Arial" panose="020B0604020202020204" pitchFamily="34" charset="0"/>
              <a:ea typeface="Arial" panose="020B0604020202020204" pitchFamily="34"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pic>
        <p:nvPicPr>
          <p:cNvPr id="3" name="Picture 2" descr="Swimmers swimming in a pool&#10;&#10;Description automatically generated with low confidence">
            <a:extLst>
              <a:ext uri="{FF2B5EF4-FFF2-40B4-BE49-F238E27FC236}">
                <a16:creationId xmlns:a16="http://schemas.microsoft.com/office/drawing/2014/main" id="{7DC3E9C0-50F3-4C38-C9B2-38E9BB171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392" y="3686243"/>
            <a:ext cx="3559878" cy="2383971"/>
          </a:xfrm>
          <a:prstGeom prst="rect">
            <a:avLst/>
          </a:prstGeom>
          <a:ln w="38100">
            <a:solidFill>
              <a:srgbClr val="002060"/>
            </a:solidFill>
          </a:ln>
        </p:spPr>
      </p:pic>
    </p:spTree>
    <p:extLst>
      <p:ext uri="{BB962C8B-B14F-4D97-AF65-F5344CB8AC3E}">
        <p14:creationId xmlns:p14="http://schemas.microsoft.com/office/powerpoint/2010/main" val="413310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Form of individual events</a:t>
            </a:r>
            <a:br>
              <a:rPr lang="en-US" sz="4000" dirty="0"/>
            </a:br>
            <a:r>
              <a:rPr lang="en-US" sz="4000" dirty="0"/>
              <a:t>8-2-3</a:t>
            </a:r>
            <a:r>
              <a:rPr lang="en-US" sz="4000" cap="none" dirty="0"/>
              <a:t>e, g BUTTERFLY TURN AND FINISH</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3" y="1993900"/>
            <a:ext cx="8644921" cy="4338637"/>
          </a:xfrm>
        </p:spPr>
        <p:txBody>
          <a:bodyPr/>
          <a:lstStyle/>
          <a:p>
            <a:pPr marL="465138" marR="111760" indent="-465138" algn="l">
              <a:lnSpc>
                <a:spcPct val="86000"/>
              </a:lnSpc>
              <a:spcBef>
                <a:spcPts val="0"/>
              </a:spcBef>
              <a:spcAft>
                <a:spcPts val="0"/>
              </a:spcAft>
            </a:pPr>
            <a:r>
              <a:rPr lang="en-US" sz="2800" dirty="0">
                <a:effectLst/>
                <a:latin typeface="Calibri" panose="020F0502020204030204" pitchFamily="34" charset="0"/>
                <a:ea typeface="Arial" panose="020B0604020202020204" pitchFamily="34" charset="0"/>
              </a:rPr>
              <a:t>The turn requires a simultaneous touch with separated hands not necessarily on the same plane at, above, or below the water surface. </a:t>
            </a:r>
          </a:p>
          <a:p>
            <a:pPr marL="465138" marR="111760" indent="-465138" algn="l">
              <a:lnSpc>
                <a:spcPct val="86000"/>
              </a:lnSpc>
              <a:spcBef>
                <a:spcPts val="0"/>
              </a:spcBef>
              <a:spcAft>
                <a:spcPts val="0"/>
              </a:spcAft>
            </a:pPr>
            <a:endParaRPr lang="en-US" sz="2800" dirty="0">
              <a:latin typeface="Calibri" panose="020F0502020204030204" pitchFamily="34" charset="0"/>
              <a:ea typeface="Arial" panose="020B0604020202020204" pitchFamily="34" charset="0"/>
            </a:endParaRPr>
          </a:p>
          <a:p>
            <a:pPr marL="465138" marR="111760" indent="-465138">
              <a:lnSpc>
                <a:spcPct val="86000"/>
              </a:lnSpc>
              <a:spcBef>
                <a:spcPts val="0"/>
              </a:spcBef>
              <a:spcAft>
                <a:spcPts val="0"/>
              </a:spcAft>
            </a:pPr>
            <a:r>
              <a:rPr lang="en-US" sz="2800" dirty="0">
                <a:effectLst/>
                <a:latin typeface="Calibri" panose="020F0502020204030204" pitchFamily="34" charset="0"/>
                <a:ea typeface="Arial" panose="020B0604020202020204" pitchFamily="34" charset="0"/>
              </a:rPr>
              <a:t>The finish requires a simultaneous touch with separated hands not necessarily on the same plane at, above, or below the water surface. </a:t>
            </a:r>
          </a:p>
          <a:p>
            <a:pPr marL="465138" marR="111760" indent="-465138" algn="l">
              <a:lnSpc>
                <a:spcPct val="86000"/>
              </a:lnSpc>
              <a:spcBef>
                <a:spcPts val="0"/>
              </a:spcBef>
              <a:spcAft>
                <a:spcPts val="0"/>
              </a:spcAft>
            </a:pPr>
            <a:endParaRPr lang="en-US" sz="2800" dirty="0">
              <a:effectLst/>
              <a:latin typeface="Calibri" panose="020F0502020204030204" pitchFamily="34" charset="0"/>
              <a:ea typeface="Arial" panose="020B0604020202020204" pitchFamily="34" charset="0"/>
            </a:endParaRPr>
          </a:p>
          <a:p>
            <a:pPr marL="19050" marR="111760" indent="0" algn="l">
              <a:lnSpc>
                <a:spcPct val="86000"/>
              </a:lnSpc>
              <a:spcBef>
                <a:spcPts val="0"/>
              </a:spcBef>
              <a:spcAft>
                <a:spcPts val="0"/>
              </a:spcAft>
            </a:pPr>
            <a:endParaRPr lang="en-US" sz="2800" dirty="0">
              <a:effectLst/>
              <a:latin typeface="Arial" panose="020B0604020202020204" pitchFamily="34" charset="0"/>
              <a:ea typeface="Arial" panose="020B0604020202020204" pitchFamily="34"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4093831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2023-24 nfhs swimming and diving major editorial CHANGES</a:t>
            </a:r>
          </a:p>
        </p:txBody>
      </p:sp>
    </p:spTree>
    <p:extLst>
      <p:ext uri="{BB962C8B-B14F-4D97-AF65-F5344CB8AC3E}">
        <p14:creationId xmlns:p14="http://schemas.microsoft.com/office/powerpoint/2010/main" val="895425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D4EB-220D-71E1-E905-3F21E17C049D}"/>
              </a:ext>
            </a:extLst>
          </p:cNvPr>
          <p:cNvSpPr>
            <a:spLocks noGrp="1"/>
          </p:cNvSpPr>
          <p:nvPr>
            <p:ph type="title"/>
          </p:nvPr>
        </p:nvSpPr>
        <p:spPr/>
        <p:txBody>
          <a:bodyPr/>
          <a:lstStyle/>
          <a:p>
            <a:r>
              <a:rPr lang="en-US" sz="3600" dirty="0"/>
              <a:t>Pool markings</a:t>
            </a:r>
            <a:br>
              <a:rPr lang="en-US" sz="3600" dirty="0"/>
            </a:br>
            <a:r>
              <a:rPr lang="en-US" sz="3600" dirty="0"/>
              <a:t>2-4-2, Table 2-1</a:t>
            </a:r>
            <a:endParaRPr lang="en-US" dirty="0"/>
          </a:p>
        </p:txBody>
      </p:sp>
      <p:sp>
        <p:nvSpPr>
          <p:cNvPr id="3" name="Content Placeholder 2">
            <a:extLst>
              <a:ext uri="{FF2B5EF4-FFF2-40B4-BE49-F238E27FC236}">
                <a16:creationId xmlns:a16="http://schemas.microsoft.com/office/drawing/2014/main" id="{150D9464-FBF0-9C17-8757-46E746A1571D}"/>
              </a:ext>
            </a:extLst>
          </p:cNvPr>
          <p:cNvSpPr>
            <a:spLocks noGrp="1"/>
          </p:cNvSpPr>
          <p:nvPr>
            <p:ph idx="1"/>
          </p:nvPr>
        </p:nvSpPr>
        <p:spPr>
          <a:xfrm>
            <a:off x="1496291" y="1989138"/>
            <a:ext cx="10471872" cy="4338637"/>
          </a:xfrm>
        </p:spPr>
        <p:txBody>
          <a:bodyPr/>
          <a:lstStyle/>
          <a:p>
            <a:pPr marL="0" marR="0" indent="0" algn="l" rtl="0" eaLnBrk="1" fontAlgn="t" latinLnBrk="0" hangingPunct="1">
              <a:spcBef>
                <a:spcPts val="0"/>
              </a:spcBef>
              <a:spcAft>
                <a:spcPts val="0"/>
              </a:spcAft>
              <a:buNone/>
              <a:tabLst>
                <a:tab pos="228600" algn="l"/>
              </a:tabLst>
            </a:pPr>
            <a:r>
              <a:rPr lang="en-US" sz="2400" b="1" i="0" u="none" strike="noStrike" kern="1200" dirty="0">
                <a:solidFill>
                  <a:srgbClr val="414B56"/>
                </a:solidFill>
                <a:effectLst/>
                <a:latin typeface="Calibri" panose="020F0502020204030204" pitchFamily="34" charset="0"/>
              </a:rPr>
              <a:t>Pool Markings		     Before January 1, 2023	           After January 1, 2023</a:t>
            </a:r>
            <a:endParaRPr lang="en-US" sz="2400" b="0" i="0" u="none" strike="noStrike" dirty="0">
              <a:effectLst/>
              <a:latin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5FE07AC9-400A-BEB1-C12A-8B6FA86C19E7}"/>
              </a:ext>
            </a:extLst>
          </p:cNvPr>
          <p:cNvSpPr>
            <a:spLocks noGrp="1"/>
          </p:cNvSpPr>
          <p:nvPr>
            <p:ph type="ftr" sz="quarter" idx="11"/>
          </p:nvPr>
        </p:nvSpPr>
        <p:spPr/>
        <p:txBody>
          <a:bodyPr/>
          <a:lstStyle/>
          <a:p>
            <a:pPr>
              <a:defRPr/>
            </a:pPr>
            <a:r>
              <a:rPr lang="en-US"/>
              <a:t>www.nfhs.org</a:t>
            </a:r>
            <a:endParaRPr lang="en-US" dirty="0"/>
          </a:p>
        </p:txBody>
      </p:sp>
      <p:graphicFrame>
        <p:nvGraphicFramePr>
          <p:cNvPr id="5" name="Table 4">
            <a:extLst>
              <a:ext uri="{FF2B5EF4-FFF2-40B4-BE49-F238E27FC236}">
                <a16:creationId xmlns:a16="http://schemas.microsoft.com/office/drawing/2014/main" id="{9979E6C4-4E13-B1FA-D01C-C0DD75CD8192}"/>
              </a:ext>
            </a:extLst>
          </p:cNvPr>
          <p:cNvGraphicFramePr>
            <a:graphicFrameLocks noGrp="1"/>
          </p:cNvGraphicFramePr>
          <p:nvPr>
            <p:extLst>
              <p:ext uri="{D42A27DB-BD31-4B8C-83A1-F6EECF244321}">
                <p14:modId xmlns:p14="http://schemas.microsoft.com/office/powerpoint/2010/main" val="1687315114"/>
              </p:ext>
            </p:extLst>
          </p:nvPr>
        </p:nvGraphicFramePr>
        <p:xfrm>
          <a:off x="1650568" y="2635467"/>
          <a:ext cx="10848109" cy="1587066"/>
        </p:xfrm>
        <a:graphic>
          <a:graphicData uri="http://schemas.openxmlformats.org/drawingml/2006/table">
            <a:tbl>
              <a:tblPr firstRow="1" firstCol="1" bandRow="1">
                <a:tableStyleId>{5C22544A-7EE6-4342-B048-85BDC9FD1C3A}</a:tableStyleId>
              </a:tblPr>
              <a:tblGrid>
                <a:gridCol w="2885664">
                  <a:extLst>
                    <a:ext uri="{9D8B030D-6E8A-4147-A177-3AD203B41FA5}">
                      <a16:colId xmlns:a16="http://schemas.microsoft.com/office/drawing/2014/main" val="4134868204"/>
                    </a:ext>
                  </a:extLst>
                </a:gridCol>
                <a:gridCol w="4066295">
                  <a:extLst>
                    <a:ext uri="{9D8B030D-6E8A-4147-A177-3AD203B41FA5}">
                      <a16:colId xmlns:a16="http://schemas.microsoft.com/office/drawing/2014/main" val="1332680223"/>
                    </a:ext>
                  </a:extLst>
                </a:gridCol>
                <a:gridCol w="3896150">
                  <a:extLst>
                    <a:ext uri="{9D8B030D-6E8A-4147-A177-3AD203B41FA5}">
                      <a16:colId xmlns:a16="http://schemas.microsoft.com/office/drawing/2014/main" val="4271839558"/>
                    </a:ext>
                  </a:extLst>
                </a:gridCol>
              </a:tblGrid>
              <a:tr h="793533">
                <a:tc>
                  <a:txBody>
                    <a:bodyPr/>
                    <a:lstStyle/>
                    <a:p>
                      <a:pPr marL="0" marR="0">
                        <a:spcBef>
                          <a:spcPts val="0"/>
                        </a:spcBef>
                        <a:spcAft>
                          <a:spcPts val="0"/>
                        </a:spcAft>
                        <a:tabLst>
                          <a:tab pos="228600" algn="l"/>
                        </a:tabLst>
                      </a:pPr>
                      <a:r>
                        <a:rPr lang="en-US" sz="2400" dirty="0">
                          <a:solidFill>
                            <a:schemeClr val="tx1"/>
                          </a:solidFill>
                          <a:effectLst/>
                          <a:latin typeface="+mn-lt"/>
                        </a:rPr>
                        <a:t>Width of line on pool bottom</a:t>
                      </a:r>
                      <a:endParaRPr lang="en-US" sz="2400" dirty="0">
                        <a:solidFill>
                          <a:schemeClr val="tx1"/>
                        </a:solidFill>
                        <a:effectLst/>
                        <a:latin typeface="+mn-lt"/>
                        <a:ea typeface="Times New Roman" panose="02020603050405020304" pitchFamily="18" charset="0"/>
                      </a:endParaRPr>
                    </a:p>
                  </a:txBody>
                  <a:tcPr marL="127957" marR="127957" marT="0" marB="0">
                    <a:noFill/>
                  </a:tcPr>
                </a:tc>
                <a:tc>
                  <a:txBody>
                    <a:bodyPr/>
                    <a:lstStyle/>
                    <a:p>
                      <a:pPr marL="0" marR="0">
                        <a:spcBef>
                          <a:spcPts val="0"/>
                        </a:spcBef>
                        <a:spcAft>
                          <a:spcPts val="0"/>
                        </a:spcAft>
                        <a:tabLst>
                          <a:tab pos="228600" algn="l"/>
                        </a:tabLst>
                      </a:pPr>
                      <a:r>
                        <a:rPr lang="en-US" sz="2400" b="0" dirty="0">
                          <a:solidFill>
                            <a:schemeClr val="tx1"/>
                          </a:solidFill>
                          <a:effectLst/>
                          <a:latin typeface="+mn-lt"/>
                        </a:rPr>
                        <a:t>10 to 12 inches (25 to </a:t>
                      </a:r>
                      <a:br>
                        <a:rPr lang="en-US" sz="2400" b="0" dirty="0">
                          <a:solidFill>
                            <a:schemeClr val="tx1"/>
                          </a:solidFill>
                          <a:effectLst/>
                          <a:latin typeface="+mn-lt"/>
                        </a:rPr>
                      </a:br>
                      <a:r>
                        <a:rPr lang="en-US" sz="2400" b="0" dirty="0">
                          <a:solidFill>
                            <a:schemeClr val="tx1"/>
                          </a:solidFill>
                          <a:effectLst/>
                          <a:latin typeface="+mn-lt"/>
                        </a:rPr>
                        <a:t>30.48 cm.)</a:t>
                      </a:r>
                      <a:endParaRPr lang="en-US" sz="2400" b="0" dirty="0">
                        <a:solidFill>
                          <a:schemeClr val="tx1"/>
                        </a:solidFill>
                        <a:effectLst/>
                        <a:latin typeface="+mn-lt"/>
                        <a:ea typeface="Times New Roman" panose="02020603050405020304" pitchFamily="18" charset="0"/>
                      </a:endParaRPr>
                    </a:p>
                  </a:txBody>
                  <a:tcPr marL="127957" marR="127957" marT="0" marB="0">
                    <a:noFill/>
                  </a:tcPr>
                </a:tc>
                <a:tc>
                  <a:txBody>
                    <a:bodyPr/>
                    <a:lstStyle/>
                    <a:p>
                      <a:pPr marL="0" marR="0">
                        <a:spcBef>
                          <a:spcPts val="0"/>
                        </a:spcBef>
                        <a:spcAft>
                          <a:spcPts val="0"/>
                        </a:spcAft>
                        <a:tabLst>
                          <a:tab pos="228600" algn="l"/>
                        </a:tabLst>
                      </a:pPr>
                      <a:r>
                        <a:rPr lang="en-US" sz="2400" b="0" dirty="0">
                          <a:solidFill>
                            <a:schemeClr val="tx1"/>
                          </a:solidFill>
                          <a:effectLst/>
                          <a:latin typeface="+mn-lt"/>
                        </a:rPr>
                        <a:t>8 to 12 inches (.20 to  </a:t>
                      </a:r>
                      <a:br>
                        <a:rPr lang="en-US" sz="2400" b="0" dirty="0">
                          <a:solidFill>
                            <a:schemeClr val="tx1"/>
                          </a:solidFill>
                          <a:effectLst/>
                          <a:latin typeface="+mn-lt"/>
                        </a:rPr>
                      </a:br>
                      <a:r>
                        <a:rPr lang="en-US" sz="2400" b="0" dirty="0">
                          <a:solidFill>
                            <a:schemeClr val="tx1"/>
                          </a:solidFill>
                          <a:effectLst/>
                          <a:latin typeface="+mn-lt"/>
                        </a:rPr>
                        <a:t>.30 cm.)</a:t>
                      </a:r>
                      <a:endParaRPr lang="en-US" sz="2400" b="0" dirty="0">
                        <a:solidFill>
                          <a:schemeClr val="tx1"/>
                        </a:solidFill>
                        <a:effectLst/>
                        <a:latin typeface="+mn-lt"/>
                        <a:ea typeface="Times New Roman" panose="02020603050405020304" pitchFamily="18" charset="0"/>
                      </a:endParaRPr>
                    </a:p>
                  </a:txBody>
                  <a:tcPr marL="127957" marR="127957" marT="0" marB="0">
                    <a:noFill/>
                  </a:tcPr>
                </a:tc>
                <a:extLst>
                  <a:ext uri="{0D108BD9-81ED-4DB2-BD59-A6C34878D82A}">
                    <a16:rowId xmlns:a16="http://schemas.microsoft.com/office/drawing/2014/main" val="3156554843"/>
                  </a:ext>
                </a:extLst>
              </a:tr>
              <a:tr h="793533">
                <a:tc>
                  <a:txBody>
                    <a:bodyPr/>
                    <a:lstStyle/>
                    <a:p>
                      <a:pPr marL="0" marR="0">
                        <a:spcBef>
                          <a:spcPts val="0"/>
                        </a:spcBef>
                        <a:spcAft>
                          <a:spcPts val="0"/>
                        </a:spcAft>
                        <a:tabLst>
                          <a:tab pos="228600" algn="l"/>
                        </a:tabLst>
                      </a:pPr>
                      <a:endParaRPr lang="en-US" sz="1100" dirty="0">
                        <a:solidFill>
                          <a:schemeClr val="tx1"/>
                        </a:solidFill>
                        <a:effectLst/>
                        <a:latin typeface="+mn-lt"/>
                      </a:endParaRPr>
                    </a:p>
                    <a:p>
                      <a:pPr marL="0" marR="0">
                        <a:spcBef>
                          <a:spcPts val="0"/>
                        </a:spcBef>
                        <a:spcAft>
                          <a:spcPts val="0"/>
                        </a:spcAft>
                        <a:tabLst>
                          <a:tab pos="228600" algn="l"/>
                        </a:tabLst>
                      </a:pPr>
                      <a:r>
                        <a:rPr lang="en-US" sz="2400" dirty="0">
                          <a:solidFill>
                            <a:schemeClr val="tx1"/>
                          </a:solidFill>
                          <a:effectLst/>
                          <a:latin typeface="+mn-lt"/>
                        </a:rPr>
                        <a:t>Length of cross line</a:t>
                      </a:r>
                      <a:endParaRPr lang="en-US" sz="2400" dirty="0">
                        <a:solidFill>
                          <a:schemeClr val="tx1"/>
                        </a:solidFill>
                        <a:effectLst/>
                        <a:latin typeface="+mn-lt"/>
                        <a:ea typeface="Times New Roman" panose="02020603050405020304" pitchFamily="18" charset="0"/>
                      </a:endParaRPr>
                    </a:p>
                  </a:txBody>
                  <a:tcPr marL="127957" marR="127957" marT="0" marB="0">
                    <a:noFill/>
                  </a:tcPr>
                </a:tc>
                <a:tc>
                  <a:txBody>
                    <a:bodyPr/>
                    <a:lstStyle/>
                    <a:p>
                      <a:pPr marL="0" marR="0">
                        <a:spcBef>
                          <a:spcPts val="0"/>
                        </a:spcBef>
                        <a:spcAft>
                          <a:spcPts val="0"/>
                        </a:spcAft>
                        <a:tabLst>
                          <a:tab pos="228600" algn="l"/>
                        </a:tabLst>
                      </a:pPr>
                      <a:endParaRPr lang="en-US" sz="1100" dirty="0">
                        <a:solidFill>
                          <a:schemeClr val="tx1"/>
                        </a:solidFill>
                        <a:effectLst/>
                        <a:latin typeface="+mn-lt"/>
                      </a:endParaRPr>
                    </a:p>
                    <a:p>
                      <a:pPr marL="0" marR="0">
                        <a:spcBef>
                          <a:spcPts val="0"/>
                        </a:spcBef>
                        <a:spcAft>
                          <a:spcPts val="0"/>
                        </a:spcAft>
                        <a:tabLst>
                          <a:tab pos="228600" algn="l"/>
                        </a:tabLst>
                      </a:pPr>
                      <a:r>
                        <a:rPr lang="en-US" sz="2400" dirty="0">
                          <a:solidFill>
                            <a:schemeClr val="tx1"/>
                          </a:solidFill>
                          <a:effectLst/>
                          <a:latin typeface="+mn-lt"/>
                        </a:rPr>
                        <a:t>36 inches (.9144 m.)</a:t>
                      </a:r>
                      <a:endParaRPr lang="en-US" sz="2400" dirty="0">
                        <a:solidFill>
                          <a:schemeClr val="tx1"/>
                        </a:solidFill>
                        <a:effectLst/>
                        <a:latin typeface="+mn-lt"/>
                        <a:ea typeface="Times New Roman" panose="02020603050405020304" pitchFamily="18" charset="0"/>
                      </a:endParaRPr>
                    </a:p>
                  </a:txBody>
                  <a:tcPr marL="127957" marR="127957" marT="0" marB="0">
                    <a:noFill/>
                  </a:tcPr>
                </a:tc>
                <a:tc>
                  <a:txBody>
                    <a:bodyPr/>
                    <a:lstStyle/>
                    <a:p>
                      <a:pPr marL="0" marR="0">
                        <a:spcBef>
                          <a:spcPts val="0"/>
                        </a:spcBef>
                        <a:spcAft>
                          <a:spcPts val="0"/>
                        </a:spcAft>
                        <a:tabLst>
                          <a:tab pos="228600" algn="l"/>
                        </a:tabLst>
                      </a:pPr>
                      <a:endParaRPr lang="en-US" sz="1100" dirty="0">
                        <a:solidFill>
                          <a:schemeClr val="tx1"/>
                        </a:solidFill>
                        <a:effectLst/>
                        <a:latin typeface="+mn-lt"/>
                      </a:endParaRPr>
                    </a:p>
                    <a:p>
                      <a:pPr marL="0" marR="0">
                        <a:spcBef>
                          <a:spcPts val="0"/>
                        </a:spcBef>
                        <a:spcAft>
                          <a:spcPts val="0"/>
                        </a:spcAft>
                        <a:tabLst>
                          <a:tab pos="228600" algn="l"/>
                        </a:tabLst>
                      </a:pPr>
                      <a:r>
                        <a:rPr lang="en-US" sz="2400" dirty="0">
                          <a:solidFill>
                            <a:schemeClr val="tx1"/>
                          </a:solidFill>
                          <a:effectLst/>
                          <a:latin typeface="+mn-lt"/>
                        </a:rPr>
                        <a:t>3 feet 4 inches (1.0 m.)</a:t>
                      </a:r>
                      <a:endParaRPr lang="en-US" sz="2400" dirty="0">
                        <a:solidFill>
                          <a:schemeClr val="tx1"/>
                        </a:solidFill>
                        <a:effectLst/>
                        <a:latin typeface="+mn-lt"/>
                        <a:ea typeface="Times New Roman" panose="02020603050405020304" pitchFamily="18" charset="0"/>
                      </a:endParaRPr>
                    </a:p>
                  </a:txBody>
                  <a:tcPr marL="127957" marR="127957" marT="0" marB="0">
                    <a:noFill/>
                  </a:tcPr>
                </a:tc>
                <a:extLst>
                  <a:ext uri="{0D108BD9-81ED-4DB2-BD59-A6C34878D82A}">
                    <a16:rowId xmlns:a16="http://schemas.microsoft.com/office/drawing/2014/main" val="3036516764"/>
                  </a:ext>
                </a:extLst>
              </a:tr>
            </a:tbl>
          </a:graphicData>
        </a:graphic>
      </p:graphicFrame>
      <p:graphicFrame>
        <p:nvGraphicFramePr>
          <p:cNvPr id="6" name="Table 5">
            <a:extLst>
              <a:ext uri="{FF2B5EF4-FFF2-40B4-BE49-F238E27FC236}">
                <a16:creationId xmlns:a16="http://schemas.microsoft.com/office/drawing/2014/main" id="{C322455A-52D7-835E-E2FD-C724AAF96FAA}"/>
              </a:ext>
            </a:extLst>
          </p:cNvPr>
          <p:cNvGraphicFramePr>
            <a:graphicFrameLocks noGrp="1"/>
          </p:cNvGraphicFramePr>
          <p:nvPr>
            <p:extLst>
              <p:ext uri="{D42A27DB-BD31-4B8C-83A1-F6EECF244321}">
                <p14:modId xmlns:p14="http://schemas.microsoft.com/office/powerpoint/2010/main" val="3127025361"/>
              </p:ext>
            </p:extLst>
          </p:nvPr>
        </p:nvGraphicFramePr>
        <p:xfrm>
          <a:off x="1650567" y="4441176"/>
          <a:ext cx="10848109" cy="1630680"/>
        </p:xfrm>
        <a:graphic>
          <a:graphicData uri="http://schemas.openxmlformats.org/drawingml/2006/table">
            <a:tbl>
              <a:tblPr firstRow="1" firstCol="1" bandRow="1">
                <a:tableStyleId>{5C22544A-7EE6-4342-B048-85BDC9FD1C3A}</a:tableStyleId>
              </a:tblPr>
              <a:tblGrid>
                <a:gridCol w="2885664">
                  <a:extLst>
                    <a:ext uri="{9D8B030D-6E8A-4147-A177-3AD203B41FA5}">
                      <a16:colId xmlns:a16="http://schemas.microsoft.com/office/drawing/2014/main" val="3808960499"/>
                    </a:ext>
                  </a:extLst>
                </a:gridCol>
                <a:gridCol w="4066295">
                  <a:extLst>
                    <a:ext uri="{9D8B030D-6E8A-4147-A177-3AD203B41FA5}">
                      <a16:colId xmlns:a16="http://schemas.microsoft.com/office/drawing/2014/main" val="2910722780"/>
                    </a:ext>
                  </a:extLst>
                </a:gridCol>
                <a:gridCol w="3896150">
                  <a:extLst>
                    <a:ext uri="{9D8B030D-6E8A-4147-A177-3AD203B41FA5}">
                      <a16:colId xmlns:a16="http://schemas.microsoft.com/office/drawing/2014/main" val="2215189954"/>
                    </a:ext>
                  </a:extLst>
                </a:gridCol>
              </a:tblGrid>
              <a:tr h="1429898">
                <a:tc>
                  <a:txBody>
                    <a:bodyPr/>
                    <a:lstStyle/>
                    <a:p>
                      <a:pPr marL="0" marR="0">
                        <a:spcBef>
                          <a:spcPts val="0"/>
                        </a:spcBef>
                        <a:spcAft>
                          <a:spcPts val="0"/>
                        </a:spcAft>
                        <a:tabLst>
                          <a:tab pos="228600" algn="l"/>
                        </a:tabLst>
                      </a:pPr>
                      <a:r>
                        <a:rPr lang="en-US" sz="2400" dirty="0">
                          <a:solidFill>
                            <a:schemeClr val="tx1"/>
                          </a:solidFill>
                          <a:effectLst/>
                          <a:latin typeface="+mn-lt"/>
                        </a:rPr>
                        <a:t>Line terminates from end wall</a:t>
                      </a:r>
                    </a:p>
                    <a:p>
                      <a:pPr marL="0" marR="0">
                        <a:spcBef>
                          <a:spcPts val="0"/>
                        </a:spcBef>
                        <a:spcAft>
                          <a:spcPts val="0"/>
                        </a:spcAft>
                        <a:tabLst>
                          <a:tab pos="228600" algn="l"/>
                        </a:tabLst>
                      </a:pPr>
                      <a:endParaRPr lang="en-US" sz="1100" dirty="0">
                        <a:solidFill>
                          <a:schemeClr val="tx1"/>
                        </a:solidFill>
                        <a:effectLst/>
                        <a:latin typeface="+mn-lt"/>
                        <a:ea typeface="Times New Roman" panose="02020603050405020304" pitchFamily="18" charset="0"/>
                      </a:endParaRPr>
                    </a:p>
                    <a:p>
                      <a:pPr marL="0" marR="0">
                        <a:spcBef>
                          <a:spcPts val="0"/>
                        </a:spcBef>
                        <a:spcAft>
                          <a:spcPts val="0"/>
                        </a:spcAft>
                        <a:tabLst>
                          <a:tab pos="228600" algn="l"/>
                        </a:tabLst>
                      </a:pPr>
                      <a:r>
                        <a:rPr lang="en-US" sz="2400" u="sng" dirty="0">
                          <a:solidFill>
                            <a:srgbClr val="D50032"/>
                          </a:solidFill>
                          <a:effectLst/>
                          <a:latin typeface="+mn-lt"/>
                          <a:ea typeface="Times New Roman" panose="02020603050405020304" pitchFamily="18" charset="0"/>
                        </a:rPr>
                        <a:t>Length of end </a:t>
                      </a:r>
                      <a:r>
                        <a:rPr lang="en-US" sz="2400" dirty="0">
                          <a:solidFill>
                            <a:schemeClr val="tx1"/>
                          </a:solidFill>
                          <a:effectLst/>
                          <a:latin typeface="+mn-lt"/>
                          <a:ea typeface="Times New Roman" panose="02020603050405020304" pitchFamily="18" charset="0"/>
                        </a:rPr>
                        <a:t>wall</a:t>
                      </a:r>
                      <a:br>
                        <a:rPr lang="en-US" sz="2400" dirty="0">
                          <a:solidFill>
                            <a:schemeClr val="tx1"/>
                          </a:solidFill>
                          <a:effectLst/>
                          <a:latin typeface="+mn-lt"/>
                          <a:ea typeface="Times New Roman" panose="02020603050405020304" pitchFamily="18" charset="0"/>
                        </a:rPr>
                      </a:br>
                      <a:r>
                        <a:rPr lang="en-US" sz="2400" dirty="0">
                          <a:solidFill>
                            <a:schemeClr val="tx1"/>
                          </a:solidFill>
                          <a:effectLst/>
                          <a:latin typeface="+mn-lt"/>
                          <a:ea typeface="Times New Roman" panose="02020603050405020304" pitchFamily="18" charset="0"/>
                        </a:rPr>
                        <a:t>targets below water</a:t>
                      </a:r>
                    </a:p>
                  </a:txBody>
                  <a:tcPr marL="127957" marR="127957" marT="0" marB="0">
                    <a:noFill/>
                  </a:tcPr>
                </a:tc>
                <a:tc>
                  <a:txBody>
                    <a:bodyPr/>
                    <a:lstStyle/>
                    <a:p>
                      <a:pPr marL="0" marR="0">
                        <a:spcBef>
                          <a:spcPts val="0"/>
                        </a:spcBef>
                        <a:spcAft>
                          <a:spcPts val="0"/>
                        </a:spcAft>
                        <a:tabLst>
                          <a:tab pos="228600" algn="l"/>
                        </a:tabLst>
                      </a:pPr>
                      <a:r>
                        <a:rPr lang="en-US" sz="2400" b="0" dirty="0">
                          <a:solidFill>
                            <a:schemeClr val="tx1"/>
                          </a:solidFill>
                          <a:effectLst/>
                          <a:latin typeface="+mn-lt"/>
                        </a:rPr>
                        <a:t>60 to 80 inches (1.5 to 2.0 m.)</a:t>
                      </a:r>
                    </a:p>
                    <a:p>
                      <a:pPr marL="0" marR="0">
                        <a:spcBef>
                          <a:spcPts val="0"/>
                        </a:spcBef>
                        <a:spcAft>
                          <a:spcPts val="0"/>
                        </a:spcAft>
                        <a:tabLst>
                          <a:tab pos="228600" algn="l"/>
                        </a:tabLst>
                      </a:pPr>
                      <a:endParaRPr lang="en-US" sz="2400" b="0" dirty="0">
                        <a:solidFill>
                          <a:schemeClr val="tx1"/>
                        </a:solidFill>
                        <a:effectLst/>
                        <a:latin typeface="+mn-lt"/>
                        <a:ea typeface="Times New Roman" panose="02020603050405020304" pitchFamily="18" charset="0"/>
                      </a:endParaRPr>
                    </a:p>
                    <a:p>
                      <a:pPr marL="0" marR="0">
                        <a:spcBef>
                          <a:spcPts val="0"/>
                        </a:spcBef>
                        <a:spcAft>
                          <a:spcPts val="0"/>
                        </a:spcAft>
                        <a:tabLst>
                          <a:tab pos="228600" algn="l"/>
                        </a:tabLst>
                      </a:pPr>
                      <a:endParaRPr lang="en-US" sz="1100" b="0" dirty="0">
                        <a:solidFill>
                          <a:schemeClr val="tx1"/>
                        </a:solidFill>
                        <a:effectLst/>
                        <a:latin typeface="+mn-lt"/>
                        <a:ea typeface="Times New Roman" panose="02020603050405020304" pitchFamily="18" charset="0"/>
                      </a:endParaRPr>
                    </a:p>
                    <a:p>
                      <a:pPr marL="0" marR="0">
                        <a:spcBef>
                          <a:spcPts val="0"/>
                        </a:spcBef>
                        <a:spcAft>
                          <a:spcPts val="0"/>
                        </a:spcAft>
                        <a:tabLst>
                          <a:tab pos="228600" algn="l"/>
                        </a:tabLst>
                      </a:pPr>
                      <a:r>
                        <a:rPr lang="en-US" sz="2400" b="0" dirty="0">
                          <a:solidFill>
                            <a:schemeClr val="tx1"/>
                          </a:solidFill>
                          <a:effectLst/>
                          <a:latin typeface="+mn-lt"/>
                          <a:ea typeface="Times New Roman" panose="02020603050405020304" pitchFamily="18" charset="0"/>
                        </a:rPr>
                        <a:t>3 feet 6 inches (1.0668 m.)</a:t>
                      </a:r>
                    </a:p>
                    <a:p>
                      <a:pPr marL="0" marR="0">
                        <a:spcBef>
                          <a:spcPts val="0"/>
                        </a:spcBef>
                        <a:spcAft>
                          <a:spcPts val="0"/>
                        </a:spcAft>
                        <a:tabLst>
                          <a:tab pos="228600" algn="l"/>
                        </a:tabLst>
                      </a:pPr>
                      <a:endParaRPr lang="en-US" sz="1100" b="0" dirty="0">
                        <a:solidFill>
                          <a:schemeClr val="tx1"/>
                        </a:solidFill>
                        <a:effectLst/>
                        <a:latin typeface="+mn-lt"/>
                        <a:ea typeface="Times New Roman" panose="02020603050405020304" pitchFamily="18" charset="0"/>
                      </a:endParaRPr>
                    </a:p>
                  </a:txBody>
                  <a:tcPr marL="127957" marR="127957" marT="0" marB="0">
                    <a:noFill/>
                  </a:tcPr>
                </a:tc>
                <a:tc>
                  <a:txBody>
                    <a:bodyPr/>
                    <a:lstStyle/>
                    <a:p>
                      <a:pPr marL="0" marR="0">
                        <a:spcBef>
                          <a:spcPts val="0"/>
                        </a:spcBef>
                        <a:spcAft>
                          <a:spcPts val="0"/>
                        </a:spcAft>
                        <a:tabLst>
                          <a:tab pos="228600" algn="l"/>
                        </a:tabLst>
                      </a:pPr>
                      <a:r>
                        <a:rPr lang="en-US" sz="2400" b="0" dirty="0">
                          <a:solidFill>
                            <a:schemeClr val="tx1"/>
                          </a:solidFill>
                          <a:effectLst/>
                          <a:latin typeface="+mn-lt"/>
                        </a:rPr>
                        <a:t>6 feet 7 inches (2.0 m.)</a:t>
                      </a:r>
                      <a:endParaRPr lang="en-US" sz="1100" b="0" dirty="0">
                        <a:solidFill>
                          <a:schemeClr val="tx1"/>
                        </a:solidFill>
                        <a:effectLst/>
                        <a:latin typeface="+mn-lt"/>
                      </a:endParaRPr>
                    </a:p>
                    <a:p>
                      <a:pPr marL="0" marR="0">
                        <a:spcBef>
                          <a:spcPts val="0"/>
                        </a:spcBef>
                        <a:spcAft>
                          <a:spcPts val="0"/>
                        </a:spcAft>
                        <a:tabLst>
                          <a:tab pos="228600" algn="l"/>
                        </a:tabLst>
                      </a:pPr>
                      <a:endParaRPr lang="en-US" sz="1100" b="0" dirty="0">
                        <a:solidFill>
                          <a:schemeClr val="tx1"/>
                        </a:solidFill>
                        <a:effectLst/>
                        <a:latin typeface="+mn-lt"/>
                        <a:ea typeface="Times New Roman" panose="02020603050405020304" pitchFamily="18" charset="0"/>
                      </a:endParaRPr>
                    </a:p>
                    <a:p>
                      <a:pPr marL="0" marR="0">
                        <a:spcBef>
                          <a:spcPts val="0"/>
                        </a:spcBef>
                        <a:spcAft>
                          <a:spcPts val="0"/>
                        </a:spcAft>
                        <a:tabLst>
                          <a:tab pos="228600" algn="l"/>
                        </a:tabLst>
                      </a:pPr>
                      <a:endParaRPr lang="en-US" sz="1100" b="0" dirty="0">
                        <a:solidFill>
                          <a:schemeClr val="tx1"/>
                        </a:solidFill>
                        <a:effectLst/>
                        <a:latin typeface="+mn-lt"/>
                        <a:ea typeface="Times New Roman" panose="02020603050405020304" pitchFamily="18" charset="0"/>
                      </a:endParaRPr>
                    </a:p>
                    <a:p>
                      <a:pPr marL="0" marR="0">
                        <a:spcBef>
                          <a:spcPts val="0"/>
                        </a:spcBef>
                        <a:spcAft>
                          <a:spcPts val="0"/>
                        </a:spcAft>
                        <a:tabLst>
                          <a:tab pos="228600" algn="l"/>
                        </a:tabLst>
                      </a:pPr>
                      <a:endParaRPr lang="en-US" sz="1100" b="0" dirty="0">
                        <a:solidFill>
                          <a:schemeClr val="tx1"/>
                        </a:solidFill>
                        <a:effectLst/>
                        <a:latin typeface="+mn-lt"/>
                        <a:ea typeface="Times New Roman" panose="02020603050405020304" pitchFamily="18" charset="0"/>
                      </a:endParaRPr>
                    </a:p>
                    <a:p>
                      <a:pPr marL="0" marR="0">
                        <a:spcBef>
                          <a:spcPts val="0"/>
                        </a:spcBef>
                        <a:spcAft>
                          <a:spcPts val="0"/>
                        </a:spcAft>
                        <a:tabLst>
                          <a:tab pos="228600" algn="l"/>
                        </a:tabLst>
                      </a:pPr>
                      <a:r>
                        <a:rPr lang="en-US" sz="2400" b="0" u="sng" dirty="0">
                          <a:solidFill>
                            <a:srgbClr val="D50032"/>
                          </a:solidFill>
                          <a:effectLst/>
                          <a:latin typeface="+mn-lt"/>
                          <a:ea typeface="Times New Roman" panose="02020603050405020304" pitchFamily="18" charset="0"/>
                        </a:rPr>
                        <a:t>Minimum of</a:t>
                      </a:r>
                      <a:r>
                        <a:rPr lang="en-US" sz="2400" b="0" dirty="0">
                          <a:solidFill>
                            <a:srgbClr val="D50032"/>
                          </a:solidFill>
                          <a:effectLst/>
                          <a:latin typeface="+mn-lt"/>
                          <a:ea typeface="Times New Roman" panose="02020603050405020304" pitchFamily="18" charset="0"/>
                        </a:rPr>
                        <a:t> </a:t>
                      </a:r>
                      <a:r>
                        <a:rPr lang="en-US" sz="2400" b="0" dirty="0">
                          <a:solidFill>
                            <a:schemeClr val="tx1"/>
                          </a:solidFill>
                          <a:effectLst/>
                          <a:latin typeface="+mn-lt"/>
                          <a:ea typeface="Times New Roman" panose="02020603050405020304" pitchFamily="18" charset="0"/>
                        </a:rPr>
                        <a:t>3 feet 4 inches</a:t>
                      </a:r>
                    </a:p>
                    <a:p>
                      <a:pPr marL="0" marR="0">
                        <a:spcBef>
                          <a:spcPts val="0"/>
                        </a:spcBef>
                        <a:spcAft>
                          <a:spcPts val="0"/>
                        </a:spcAft>
                        <a:tabLst>
                          <a:tab pos="228600" algn="l"/>
                        </a:tabLst>
                      </a:pPr>
                      <a:r>
                        <a:rPr lang="en-US" sz="2400" b="0" dirty="0">
                          <a:solidFill>
                            <a:schemeClr val="tx1"/>
                          </a:solidFill>
                          <a:effectLst/>
                          <a:latin typeface="+mn-lt"/>
                          <a:ea typeface="Times New Roman" panose="02020603050405020304" pitchFamily="18" charset="0"/>
                        </a:rPr>
                        <a:t>(1.0 m.) </a:t>
                      </a:r>
                      <a:r>
                        <a:rPr lang="en-US" sz="2400" b="0" u="sng" dirty="0">
                          <a:solidFill>
                            <a:srgbClr val="D50032"/>
                          </a:solidFill>
                          <a:effectLst/>
                          <a:latin typeface="+mn-lt"/>
                          <a:ea typeface="Times New Roman" panose="02020603050405020304" pitchFamily="18" charset="0"/>
                        </a:rPr>
                        <a:t>below water</a:t>
                      </a:r>
                    </a:p>
                  </a:txBody>
                  <a:tcPr marL="127957" marR="127957" marT="0" marB="0">
                    <a:noFill/>
                  </a:tcPr>
                </a:tc>
                <a:extLst>
                  <a:ext uri="{0D108BD9-81ED-4DB2-BD59-A6C34878D82A}">
                    <a16:rowId xmlns:a16="http://schemas.microsoft.com/office/drawing/2014/main" val="151097178"/>
                  </a:ext>
                </a:extLst>
              </a:tr>
            </a:tbl>
          </a:graphicData>
        </a:graphic>
      </p:graphicFrame>
    </p:spTree>
    <p:extLst>
      <p:ext uri="{BB962C8B-B14F-4D97-AF65-F5344CB8AC3E}">
        <p14:creationId xmlns:p14="http://schemas.microsoft.com/office/powerpoint/2010/main" val="2123096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2023-24 nfhs swimming and diving RULES CHANGES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D4EB-220D-71E1-E905-3F21E17C049D}"/>
              </a:ext>
            </a:extLst>
          </p:cNvPr>
          <p:cNvSpPr>
            <a:spLocks noGrp="1"/>
          </p:cNvSpPr>
          <p:nvPr>
            <p:ph type="title"/>
          </p:nvPr>
        </p:nvSpPr>
        <p:spPr/>
        <p:txBody>
          <a:bodyPr/>
          <a:lstStyle/>
          <a:p>
            <a:r>
              <a:rPr lang="en-US" sz="3600" dirty="0"/>
              <a:t>seeding</a:t>
            </a:r>
            <a:br>
              <a:rPr lang="en-US" sz="3600" dirty="0"/>
            </a:br>
            <a:r>
              <a:rPr lang="en-US" sz="3600" dirty="0"/>
              <a:t>5-2-1, 5-2-2</a:t>
            </a:r>
            <a:endParaRPr lang="en-US" dirty="0"/>
          </a:p>
        </p:txBody>
      </p:sp>
      <p:sp>
        <p:nvSpPr>
          <p:cNvPr id="3" name="Content Placeholder 2">
            <a:extLst>
              <a:ext uri="{FF2B5EF4-FFF2-40B4-BE49-F238E27FC236}">
                <a16:creationId xmlns:a16="http://schemas.microsoft.com/office/drawing/2014/main" id="{150D9464-FBF0-9C17-8757-46E746A1571D}"/>
              </a:ext>
            </a:extLst>
          </p:cNvPr>
          <p:cNvSpPr>
            <a:spLocks noGrp="1"/>
          </p:cNvSpPr>
          <p:nvPr>
            <p:ph idx="1"/>
          </p:nvPr>
        </p:nvSpPr>
        <p:spPr>
          <a:xfrm>
            <a:off x="1454727" y="1989138"/>
            <a:ext cx="10513436" cy="4338637"/>
          </a:xfrm>
        </p:spPr>
        <p:txBody>
          <a:bodyPr/>
          <a:lstStyle/>
          <a:p>
            <a:pPr algn="l"/>
            <a:r>
              <a:rPr lang="en-US" sz="2800" b="1" i="0" u="none" strike="noStrike" baseline="0" dirty="0"/>
              <a:t>ART. 1 . . . </a:t>
            </a:r>
            <a:r>
              <a:rPr lang="en-US" sz="2800" b="0" i="0" u="none" strike="noStrike" baseline="0" dirty="0"/>
              <a:t>In preliminary heats, </a:t>
            </a:r>
            <a:r>
              <a:rPr lang="en-US" sz="2800" b="0" i="0" u="sng" strike="noStrike" baseline="0" dirty="0">
                <a:solidFill>
                  <a:srgbClr val="FF0000"/>
                </a:solidFill>
              </a:rPr>
              <a:t>or finals which have no preliminaries</a:t>
            </a:r>
            <a:r>
              <a:rPr lang="en-US" sz="2800" b="0" i="0" u="none" strike="noStrike" baseline="0" dirty="0"/>
              <a:t>, the time to be considered for purposes of seeding shall be the best competitive time for each swimmer as listed on the entry card and submitted to the meet committee (championship meets) or referee (other meets).</a:t>
            </a:r>
          </a:p>
          <a:p>
            <a:pPr algn="l"/>
            <a:endParaRPr lang="en-US" sz="2800" b="1" i="0" u="none" strike="noStrike" baseline="0" dirty="0"/>
          </a:p>
          <a:p>
            <a:pPr algn="l"/>
            <a:r>
              <a:rPr lang="en-US" sz="2800" b="1" i="0" u="none" strike="noStrike" baseline="0" dirty="0"/>
              <a:t>ART. 2 . . . </a:t>
            </a:r>
            <a:r>
              <a:rPr lang="en-US" sz="2800" b="0" i="0" u="none" strike="noStrike" baseline="0" dirty="0"/>
              <a:t>In races </a:t>
            </a:r>
            <a:r>
              <a:rPr lang="en-US" sz="2800" b="0" i="0" u="sng" strike="noStrike" baseline="0" dirty="0">
                <a:solidFill>
                  <a:srgbClr val="FF0000"/>
                </a:solidFill>
              </a:rPr>
              <a:t>which require qualifying</a:t>
            </a:r>
            <a:r>
              <a:rPr lang="en-US" sz="2800" b="0" i="0" u="none" strike="noStrike" baseline="0" dirty="0"/>
              <a:t>, the time to be considered for the purposes of seeding shall be the best time made during qualifying races.</a:t>
            </a:r>
            <a:endParaRPr lang="en-US" sz="2800" dirty="0"/>
          </a:p>
          <a:p>
            <a:endParaRPr lang="en-US" dirty="0"/>
          </a:p>
        </p:txBody>
      </p:sp>
      <p:sp>
        <p:nvSpPr>
          <p:cNvPr id="4" name="Footer Placeholder 3">
            <a:extLst>
              <a:ext uri="{FF2B5EF4-FFF2-40B4-BE49-F238E27FC236}">
                <a16:creationId xmlns:a16="http://schemas.microsoft.com/office/drawing/2014/main" id="{5FE07AC9-400A-BEB1-C12A-8B6FA86C19E7}"/>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2012534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D4EB-220D-71E1-E905-3F21E17C049D}"/>
              </a:ext>
            </a:extLst>
          </p:cNvPr>
          <p:cNvSpPr>
            <a:spLocks noGrp="1"/>
          </p:cNvSpPr>
          <p:nvPr>
            <p:ph type="title"/>
          </p:nvPr>
        </p:nvSpPr>
        <p:spPr/>
        <p:txBody>
          <a:bodyPr/>
          <a:lstStyle/>
          <a:p>
            <a:r>
              <a:rPr lang="en-US" sz="3600" dirty="0"/>
              <a:t>Lane and heat assignments</a:t>
            </a:r>
            <a:br>
              <a:rPr lang="en-US" sz="3600" dirty="0"/>
            </a:br>
            <a:r>
              <a:rPr lang="en-US" sz="3600" dirty="0"/>
              <a:t>5-3-6</a:t>
            </a:r>
            <a:endParaRPr lang="en-US" dirty="0"/>
          </a:p>
        </p:txBody>
      </p:sp>
      <p:sp>
        <p:nvSpPr>
          <p:cNvPr id="3" name="Content Placeholder 2">
            <a:extLst>
              <a:ext uri="{FF2B5EF4-FFF2-40B4-BE49-F238E27FC236}">
                <a16:creationId xmlns:a16="http://schemas.microsoft.com/office/drawing/2014/main" id="{150D9464-FBF0-9C17-8757-46E746A1571D}"/>
              </a:ext>
            </a:extLst>
          </p:cNvPr>
          <p:cNvSpPr>
            <a:spLocks noGrp="1"/>
          </p:cNvSpPr>
          <p:nvPr>
            <p:ph idx="1"/>
          </p:nvPr>
        </p:nvSpPr>
        <p:spPr/>
        <p:txBody>
          <a:bodyPr/>
          <a:lstStyle/>
          <a:p>
            <a:r>
              <a:rPr lang="en-US" sz="2800" b="1" i="0" u="none" strike="noStrike" baseline="0" dirty="0"/>
              <a:t>ART. 6 . . . </a:t>
            </a:r>
            <a:r>
              <a:rPr lang="en-US" sz="2800" b="0" i="0" u="none" strike="noStrike" baseline="0" dirty="0"/>
              <a:t>In preliminary races, the final three heats </a:t>
            </a:r>
            <a:r>
              <a:rPr lang="en-US" sz="2800" b="0" i="0" u="sng" strike="noStrike" baseline="0" dirty="0">
                <a:solidFill>
                  <a:srgbClr val="FF0000"/>
                </a:solidFill>
              </a:rPr>
              <a:t>shall</a:t>
            </a:r>
            <a:r>
              <a:rPr lang="en-US" sz="2800" b="0" i="0" u="none" strike="noStrike" baseline="0" dirty="0"/>
              <a:t> consist of the fastest seeded competitors with the fastest in the last heat, the second fastest in the next to last heat, the third fastest in the second to last heat, the fourth fastest in the last heat, and so on. If more than three heats </a:t>
            </a:r>
            <a:r>
              <a:rPr lang="en-US" sz="2800" b="0" i="0" u="sng" strike="noStrike" baseline="0" dirty="0">
                <a:solidFill>
                  <a:srgbClr val="FF0000"/>
                </a:solidFill>
              </a:rPr>
              <a:t>are needed</a:t>
            </a:r>
            <a:r>
              <a:rPr lang="en-US" sz="2800" b="0" i="0" u="none" strike="noStrike" baseline="0" dirty="0"/>
              <a:t>, the assignment in additional</a:t>
            </a:r>
            <a:br>
              <a:rPr lang="en-US" sz="2800" b="0" i="0" u="none" strike="noStrike" baseline="0" dirty="0"/>
            </a:br>
            <a:r>
              <a:rPr lang="en-US" sz="2800" b="0" i="0" u="none" strike="noStrike" baseline="0" dirty="0"/>
              <a:t>heats is determined as in timed final events. For example, the following plan shall operate when there are 32 swimmers in six lanes for preliminaries.</a:t>
            </a:r>
            <a:r>
              <a:rPr lang="en-US" sz="2800" dirty="0"/>
              <a:t> </a:t>
            </a:r>
          </a:p>
          <a:p>
            <a:endParaRPr lang="en-US" dirty="0"/>
          </a:p>
        </p:txBody>
      </p:sp>
      <p:sp>
        <p:nvSpPr>
          <p:cNvPr id="4" name="Footer Placeholder 3">
            <a:extLst>
              <a:ext uri="{FF2B5EF4-FFF2-40B4-BE49-F238E27FC236}">
                <a16:creationId xmlns:a16="http://schemas.microsoft.com/office/drawing/2014/main" id="{5FE07AC9-400A-BEB1-C12A-8B6FA86C19E7}"/>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549457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D4EB-220D-71E1-E905-3F21E17C049D}"/>
              </a:ext>
            </a:extLst>
          </p:cNvPr>
          <p:cNvSpPr>
            <a:spLocks noGrp="1"/>
          </p:cNvSpPr>
          <p:nvPr>
            <p:ph type="title"/>
          </p:nvPr>
        </p:nvSpPr>
        <p:spPr/>
        <p:txBody>
          <a:bodyPr/>
          <a:lstStyle/>
          <a:p>
            <a:r>
              <a:rPr lang="en-US" sz="3600" dirty="0"/>
              <a:t>Appendix B</a:t>
            </a:r>
            <a:endParaRPr lang="en-US" dirty="0"/>
          </a:p>
        </p:txBody>
      </p:sp>
      <p:sp>
        <p:nvSpPr>
          <p:cNvPr id="4" name="Footer Placeholder 3">
            <a:extLst>
              <a:ext uri="{FF2B5EF4-FFF2-40B4-BE49-F238E27FC236}">
                <a16:creationId xmlns:a16="http://schemas.microsoft.com/office/drawing/2014/main" id="{5FE07AC9-400A-BEB1-C12A-8B6FA86C19E7}"/>
              </a:ext>
            </a:extLst>
          </p:cNvPr>
          <p:cNvSpPr>
            <a:spLocks noGrp="1"/>
          </p:cNvSpPr>
          <p:nvPr>
            <p:ph type="ftr" sz="quarter" idx="11"/>
          </p:nvPr>
        </p:nvSpPr>
        <p:spPr/>
        <p:txBody>
          <a:bodyPr/>
          <a:lstStyle/>
          <a:p>
            <a:pPr>
              <a:defRPr/>
            </a:pPr>
            <a:r>
              <a:rPr lang="en-US"/>
              <a:t>www.nfhs.org</a:t>
            </a:r>
            <a:endParaRPr lang="en-US" dirty="0"/>
          </a:p>
        </p:txBody>
      </p:sp>
      <p:pic>
        <p:nvPicPr>
          <p:cNvPr id="5" name="Content Placeholder 4">
            <a:extLst>
              <a:ext uri="{FF2B5EF4-FFF2-40B4-BE49-F238E27FC236}">
                <a16:creationId xmlns:a16="http://schemas.microsoft.com/office/drawing/2014/main" id="{0C81C126-0217-FD97-DFF2-AFF06902919A}"/>
              </a:ext>
            </a:extLst>
          </p:cNvPr>
          <p:cNvPicPr>
            <a:picLocks noGrp="1" noChangeAspect="1"/>
          </p:cNvPicPr>
          <p:nvPr>
            <p:ph idx="1"/>
          </p:nvPr>
        </p:nvPicPr>
        <p:blipFill>
          <a:blip r:embed="rId3"/>
          <a:stretch>
            <a:fillRect/>
          </a:stretch>
        </p:blipFill>
        <p:spPr>
          <a:xfrm>
            <a:off x="3449205" y="2071687"/>
            <a:ext cx="6124575" cy="2714625"/>
          </a:xfrm>
          <a:prstGeom prst="rect">
            <a:avLst/>
          </a:prstGeom>
        </p:spPr>
      </p:pic>
      <p:sp>
        <p:nvSpPr>
          <p:cNvPr id="7" name="TextBox 6">
            <a:extLst>
              <a:ext uri="{FF2B5EF4-FFF2-40B4-BE49-F238E27FC236}">
                <a16:creationId xmlns:a16="http://schemas.microsoft.com/office/drawing/2014/main" id="{4A2ED157-BB24-DCD3-B0BF-A29246FF94AF}"/>
              </a:ext>
            </a:extLst>
          </p:cNvPr>
          <p:cNvSpPr txBox="1"/>
          <p:nvPr/>
        </p:nvSpPr>
        <p:spPr>
          <a:xfrm>
            <a:off x="2770909" y="4752108"/>
            <a:ext cx="7619999" cy="1477328"/>
          </a:xfrm>
          <a:prstGeom prst="rect">
            <a:avLst/>
          </a:prstGeom>
          <a:noFill/>
        </p:spPr>
        <p:txBody>
          <a:bodyPr wrap="square">
            <a:spAutoFit/>
          </a:bodyPr>
          <a:lstStyle/>
          <a:p>
            <a:pPr marL="0" indent="0" algn="l">
              <a:buNone/>
            </a:pPr>
            <a:r>
              <a:rPr lang="en-US" b="1" i="0" u="none" strike="noStrike" baseline="0" dirty="0"/>
              <a:t>                                 FIGURE 1 – FORWARD START</a:t>
            </a:r>
          </a:p>
          <a:p>
            <a:pPr marL="0" indent="0" algn="l">
              <a:buNone/>
            </a:pPr>
            <a:r>
              <a:rPr lang="en-US" b="0" i="0" u="none" strike="noStrike" baseline="0" dirty="0"/>
              <a:t>   A. Twist hand at chin level – short whistles;</a:t>
            </a:r>
          </a:p>
          <a:p>
            <a:pPr marL="0" indent="0" algn="l">
              <a:buNone/>
            </a:pPr>
            <a:r>
              <a:rPr lang="en-US" b="0" i="0" u="none" strike="noStrike" baseline="0" dirty="0"/>
              <a:t>   B. Arm overhead – </a:t>
            </a:r>
            <a:r>
              <a:rPr lang="en-US" b="0" i="0" u="sng" strike="noStrike" baseline="0" dirty="0">
                <a:solidFill>
                  <a:srgbClr val="FF0000"/>
                </a:solidFill>
              </a:rPr>
              <a:t>long whistle </a:t>
            </a:r>
            <a:r>
              <a:rPr lang="en-US" b="0" i="0" u="none" strike="noStrike" baseline="0" dirty="0"/>
              <a:t>– swimmer steps onto starting block;</a:t>
            </a:r>
          </a:p>
          <a:p>
            <a:pPr marL="0" indent="0" algn="l">
              <a:buNone/>
            </a:pPr>
            <a:r>
              <a:rPr lang="en-US" b="0" i="0" u="none" strike="noStrike" baseline="0" dirty="0"/>
              <a:t>   C. Arm moves to shoulder level – signal to “take your mark”;</a:t>
            </a:r>
          </a:p>
          <a:p>
            <a:pPr marL="0" indent="0" algn="l">
              <a:buNone/>
            </a:pPr>
            <a:r>
              <a:rPr lang="en-US" b="0" i="0" u="none" strike="noStrike" baseline="0" dirty="0"/>
              <a:t>   D. Arm moves to side of body – starting signal;</a:t>
            </a:r>
          </a:p>
        </p:txBody>
      </p:sp>
    </p:spTree>
    <p:extLst>
      <p:ext uri="{BB962C8B-B14F-4D97-AF65-F5344CB8AC3E}">
        <p14:creationId xmlns:p14="http://schemas.microsoft.com/office/powerpoint/2010/main" val="2962940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D4EB-220D-71E1-E905-3F21E17C049D}"/>
              </a:ext>
            </a:extLst>
          </p:cNvPr>
          <p:cNvSpPr>
            <a:spLocks noGrp="1"/>
          </p:cNvSpPr>
          <p:nvPr>
            <p:ph type="title"/>
          </p:nvPr>
        </p:nvSpPr>
        <p:spPr/>
        <p:txBody>
          <a:bodyPr/>
          <a:lstStyle/>
          <a:p>
            <a:r>
              <a:rPr lang="en-US" sz="3600" dirty="0"/>
              <a:t>Appendix B</a:t>
            </a:r>
            <a:endParaRPr lang="en-US" dirty="0"/>
          </a:p>
        </p:txBody>
      </p:sp>
      <p:sp>
        <p:nvSpPr>
          <p:cNvPr id="4" name="Footer Placeholder 3">
            <a:extLst>
              <a:ext uri="{FF2B5EF4-FFF2-40B4-BE49-F238E27FC236}">
                <a16:creationId xmlns:a16="http://schemas.microsoft.com/office/drawing/2014/main" id="{5FE07AC9-400A-BEB1-C12A-8B6FA86C19E7}"/>
              </a:ext>
            </a:extLst>
          </p:cNvPr>
          <p:cNvSpPr>
            <a:spLocks noGrp="1"/>
          </p:cNvSpPr>
          <p:nvPr>
            <p:ph type="ftr" sz="quarter" idx="11"/>
          </p:nvPr>
        </p:nvSpPr>
        <p:spPr/>
        <p:txBody>
          <a:bodyPr/>
          <a:lstStyle/>
          <a:p>
            <a:pPr>
              <a:defRPr/>
            </a:pPr>
            <a:r>
              <a:rPr lang="en-US"/>
              <a:t>www.nfhs.org</a:t>
            </a:r>
            <a:endParaRPr lang="en-US" dirty="0"/>
          </a:p>
        </p:txBody>
      </p:sp>
      <p:pic>
        <p:nvPicPr>
          <p:cNvPr id="5" name="Content Placeholder 4">
            <a:extLst>
              <a:ext uri="{FF2B5EF4-FFF2-40B4-BE49-F238E27FC236}">
                <a16:creationId xmlns:a16="http://schemas.microsoft.com/office/drawing/2014/main" id="{0EC0046B-D10A-7CA8-04DD-275D2BF86069}"/>
              </a:ext>
            </a:extLst>
          </p:cNvPr>
          <p:cNvPicPr>
            <a:picLocks noGrp="1" noChangeAspect="1"/>
          </p:cNvPicPr>
          <p:nvPr>
            <p:ph idx="1"/>
          </p:nvPr>
        </p:nvPicPr>
        <p:blipFill>
          <a:blip r:embed="rId3"/>
          <a:stretch>
            <a:fillRect/>
          </a:stretch>
        </p:blipFill>
        <p:spPr>
          <a:xfrm>
            <a:off x="2607251" y="2014033"/>
            <a:ext cx="7646412" cy="2391713"/>
          </a:xfrm>
          <a:prstGeom prst="rect">
            <a:avLst/>
          </a:prstGeom>
        </p:spPr>
      </p:pic>
      <p:sp>
        <p:nvSpPr>
          <p:cNvPr id="7" name="TextBox 6">
            <a:extLst>
              <a:ext uri="{FF2B5EF4-FFF2-40B4-BE49-F238E27FC236}">
                <a16:creationId xmlns:a16="http://schemas.microsoft.com/office/drawing/2014/main" id="{BA552A43-4A93-422B-A693-26BC7A7CBCDC}"/>
              </a:ext>
            </a:extLst>
          </p:cNvPr>
          <p:cNvSpPr txBox="1"/>
          <p:nvPr/>
        </p:nvSpPr>
        <p:spPr>
          <a:xfrm>
            <a:off x="2207200" y="4287756"/>
            <a:ext cx="8446513" cy="2031325"/>
          </a:xfrm>
          <a:prstGeom prst="rect">
            <a:avLst/>
          </a:prstGeom>
          <a:noFill/>
        </p:spPr>
        <p:txBody>
          <a:bodyPr wrap="square">
            <a:spAutoFit/>
          </a:bodyPr>
          <a:lstStyle/>
          <a:p>
            <a:pPr marL="0" indent="0" algn="l">
              <a:buNone/>
            </a:pPr>
            <a:r>
              <a:rPr lang="en-US" sz="1800" b="1" i="0" u="none" strike="noStrike" baseline="0" dirty="0"/>
              <a:t>                                FIGURE 2 – BACKSTROKE START</a:t>
            </a:r>
          </a:p>
          <a:p>
            <a:pPr marL="0" indent="0" algn="l">
              <a:buNone/>
            </a:pPr>
            <a:r>
              <a:rPr lang="en-US" sz="1800" b="0" i="0" u="none" strike="noStrike" baseline="0" dirty="0"/>
              <a:t>    	A. Twist hand at chin level – short whistles;</a:t>
            </a:r>
          </a:p>
          <a:p>
            <a:pPr marL="0" indent="0" algn="l">
              <a:buNone/>
            </a:pPr>
            <a:r>
              <a:rPr lang="en-US" sz="1800" b="0" i="0" u="none" strike="noStrike" baseline="0" dirty="0"/>
              <a:t>      	B. Arm overhead – </a:t>
            </a:r>
            <a:r>
              <a:rPr lang="en-US" sz="1800" b="0" i="0" u="sng" strike="noStrike" baseline="0" dirty="0">
                <a:solidFill>
                  <a:srgbClr val="FF0000"/>
                </a:solidFill>
              </a:rPr>
              <a:t>long whistle </a:t>
            </a:r>
            <a:r>
              <a:rPr lang="en-US" sz="1800" b="0" i="0" u="none" strike="noStrike" baseline="0" dirty="0"/>
              <a:t>– swimmer enters water; drop arm to</a:t>
            </a:r>
            <a:br>
              <a:rPr lang="en-US" sz="1800" b="0" i="0" u="none" strike="noStrike" baseline="0" dirty="0"/>
            </a:br>
            <a:r>
              <a:rPr lang="en-US" sz="1800" b="0" i="0" u="none" strike="noStrike" baseline="0" dirty="0"/>
              <a:t>                   side while swimmer enters water;</a:t>
            </a:r>
          </a:p>
          <a:p>
            <a:pPr marL="0" indent="0" algn="l">
              <a:buNone/>
            </a:pPr>
            <a:r>
              <a:rPr lang="en-US" sz="1800" b="0" i="0" u="none" strike="noStrike" baseline="0" dirty="0"/>
              <a:t>      	C. Arm overhead – swimmer returns to backstroke start position;</a:t>
            </a:r>
          </a:p>
          <a:p>
            <a:pPr marL="0" indent="0" algn="l">
              <a:buNone/>
            </a:pPr>
            <a:r>
              <a:rPr lang="en-US" sz="1800" b="0" i="0" u="none" strike="noStrike" baseline="0" dirty="0"/>
              <a:t>      	D. Arm moves to shoulder level – signal to “take your mark;”</a:t>
            </a:r>
          </a:p>
          <a:p>
            <a:pPr marL="0" indent="0" algn="l">
              <a:buNone/>
            </a:pPr>
            <a:r>
              <a:rPr lang="en-US" sz="1800" b="0" i="0" u="none" strike="noStrike" baseline="0" dirty="0"/>
              <a:t>     	E. Arm moves to side of body – starting signal.</a:t>
            </a:r>
            <a:endParaRPr lang="en-US" sz="1800" dirty="0"/>
          </a:p>
        </p:txBody>
      </p:sp>
    </p:spTree>
    <p:extLst>
      <p:ext uri="{BB962C8B-B14F-4D97-AF65-F5344CB8AC3E}">
        <p14:creationId xmlns:p14="http://schemas.microsoft.com/office/powerpoint/2010/main" val="2575720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2023-24 nfhs swimming and diving points of emphasis</a:t>
            </a:r>
          </a:p>
        </p:txBody>
      </p:sp>
    </p:spTree>
    <p:extLst>
      <p:ext uri="{BB962C8B-B14F-4D97-AF65-F5344CB8AC3E}">
        <p14:creationId xmlns:p14="http://schemas.microsoft.com/office/powerpoint/2010/main" val="384547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B275-0872-3C2F-0817-650AFB5F335D}"/>
              </a:ext>
            </a:extLst>
          </p:cNvPr>
          <p:cNvSpPr>
            <a:spLocks noGrp="1"/>
          </p:cNvSpPr>
          <p:nvPr>
            <p:ph type="title"/>
          </p:nvPr>
        </p:nvSpPr>
        <p:spPr/>
        <p:txBody>
          <a:bodyPr/>
          <a:lstStyle/>
          <a:p>
            <a:r>
              <a:rPr lang="en-US" sz="3600" dirty="0"/>
              <a:t>Risk minimization</a:t>
            </a:r>
            <a:endParaRPr lang="en-US" dirty="0"/>
          </a:p>
        </p:txBody>
      </p:sp>
      <p:sp>
        <p:nvSpPr>
          <p:cNvPr id="3" name="Content Placeholder 2">
            <a:extLst>
              <a:ext uri="{FF2B5EF4-FFF2-40B4-BE49-F238E27FC236}">
                <a16:creationId xmlns:a16="http://schemas.microsoft.com/office/drawing/2014/main" id="{EFD44D45-1A20-1C05-48D0-E6E512B90E84}"/>
              </a:ext>
            </a:extLst>
          </p:cNvPr>
          <p:cNvSpPr>
            <a:spLocks noGrp="1"/>
          </p:cNvSpPr>
          <p:nvPr>
            <p:ph idx="1"/>
          </p:nvPr>
        </p:nvSpPr>
        <p:spPr>
          <a:xfrm>
            <a:off x="1565564" y="1989138"/>
            <a:ext cx="10402599" cy="4338637"/>
          </a:xfrm>
        </p:spPr>
        <p:txBody>
          <a:bodyPr/>
          <a:lstStyle/>
          <a:p>
            <a:r>
              <a:rPr lang="en-US" sz="2800" dirty="0">
                <a:ln>
                  <a:noFill/>
                </a:ln>
                <a:effectLst/>
                <a:uFill>
                  <a:solidFill>
                    <a:srgbClr val="000000"/>
                  </a:solidFill>
                </a:uFill>
                <a:latin typeface="Calibri" panose="020F0502020204030204" pitchFamily="34" charset="0"/>
                <a:ea typeface="Arial Unicode MS"/>
                <a:cs typeface="Arial Unicode MS"/>
              </a:rPr>
              <a:t>The NFHS serves as the national authority on competition rules while promoting fair play and seeks to minimize risk of injury for student participants. </a:t>
            </a:r>
          </a:p>
          <a:p>
            <a:pPr marL="0" indent="0">
              <a:buNone/>
            </a:pPr>
            <a:endParaRPr lang="en-US" sz="2800" dirty="0">
              <a:uFill>
                <a:solidFill>
                  <a:srgbClr val="000000"/>
                </a:solidFill>
              </a:uFill>
              <a:latin typeface="Calibri" panose="020F0502020204030204" pitchFamily="34" charset="0"/>
              <a:ea typeface="Arial Unicode MS"/>
              <a:cs typeface="Arial Unicode MS"/>
            </a:endParaRPr>
          </a:p>
          <a:p>
            <a:r>
              <a:rPr lang="en-US" sz="2800" dirty="0">
                <a:ln>
                  <a:noFill/>
                </a:ln>
                <a:effectLst/>
                <a:uFill>
                  <a:solidFill>
                    <a:srgbClr val="000000"/>
                  </a:solidFill>
                </a:uFill>
                <a:latin typeface="Calibri" panose="020F0502020204030204" pitchFamily="34" charset="0"/>
                <a:ea typeface="Arial Unicode MS"/>
                <a:cs typeface="Arial Unicode MS"/>
              </a:rPr>
              <a:t>On an ongoing basis, the rules committee assesses and minimizes risks, to the extent consistent with the sound traditions of the sport. </a:t>
            </a:r>
          </a:p>
          <a:p>
            <a:pPr marL="0" indent="0">
              <a:buNone/>
            </a:pPr>
            <a:endParaRPr lang="en-US" sz="1000" dirty="0">
              <a:ln>
                <a:noFill/>
              </a:ln>
              <a:effectLst/>
              <a:uFill>
                <a:solidFill>
                  <a:srgbClr val="000000"/>
                </a:solidFill>
              </a:uFill>
              <a:latin typeface="Calibri" panose="020F0502020204030204" pitchFamily="34" charset="0"/>
              <a:ea typeface="Arial Unicode MS"/>
              <a:cs typeface="Arial Unicode MS"/>
            </a:endParaRPr>
          </a:p>
          <a:p>
            <a:r>
              <a:rPr lang="en-US" sz="2800" dirty="0">
                <a:ln>
                  <a:noFill/>
                </a:ln>
                <a:effectLst/>
                <a:uFill>
                  <a:solidFill>
                    <a:srgbClr val="000000"/>
                  </a:solidFill>
                </a:uFill>
                <a:latin typeface="Calibri" panose="020F0502020204030204" pitchFamily="34" charset="0"/>
                <a:ea typeface="Arial Unicode MS"/>
                <a:cs typeface="Arial Unicode MS"/>
              </a:rPr>
              <a:t>Changes related to risk minimization included the backstroke finish, the diving table, and the establishment </a:t>
            </a:r>
            <a:r>
              <a:rPr lang="en-US" sz="2800" dirty="0">
                <a:uFill>
                  <a:solidFill>
                    <a:srgbClr val="000000"/>
                  </a:solidFill>
                </a:uFill>
                <a:latin typeface="Calibri" panose="020F0502020204030204" pitchFamily="34" charset="0"/>
                <a:ea typeface="Arial Unicode MS"/>
                <a:cs typeface="Arial Unicode MS"/>
              </a:rPr>
              <a:t>of</a:t>
            </a:r>
            <a:r>
              <a:rPr lang="en-US" sz="2800" dirty="0">
                <a:ln>
                  <a:noFill/>
                </a:ln>
                <a:effectLst/>
                <a:uFill>
                  <a:solidFill>
                    <a:srgbClr val="000000"/>
                  </a:solidFill>
                </a:uFill>
                <a:latin typeface="Calibri" panose="020F0502020204030204" pitchFamily="34" charset="0"/>
                <a:ea typeface="Arial Unicode MS"/>
                <a:cs typeface="Arial Unicode MS"/>
              </a:rPr>
              <a:t> a penalty for a diver’s head being too close to the board.</a:t>
            </a:r>
          </a:p>
          <a:p>
            <a:pPr marL="0" indent="0">
              <a:buNone/>
            </a:pPr>
            <a:endParaRPr lang="en-US" dirty="0"/>
          </a:p>
        </p:txBody>
      </p:sp>
      <p:sp>
        <p:nvSpPr>
          <p:cNvPr id="4" name="Footer Placeholder 3">
            <a:extLst>
              <a:ext uri="{FF2B5EF4-FFF2-40B4-BE49-F238E27FC236}">
                <a16:creationId xmlns:a16="http://schemas.microsoft.com/office/drawing/2014/main" id="{33C0F1F6-7ACA-A4E0-E4E8-7377B769D039}"/>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551936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B275-0872-3C2F-0817-650AFB5F335D}"/>
              </a:ext>
            </a:extLst>
          </p:cNvPr>
          <p:cNvSpPr>
            <a:spLocks noGrp="1"/>
          </p:cNvSpPr>
          <p:nvPr>
            <p:ph type="title"/>
          </p:nvPr>
        </p:nvSpPr>
        <p:spPr/>
        <p:txBody>
          <a:bodyPr/>
          <a:lstStyle/>
          <a:p>
            <a:r>
              <a:rPr lang="en-US" sz="3600" dirty="0"/>
              <a:t>National trends</a:t>
            </a:r>
            <a:endParaRPr lang="en-US" dirty="0"/>
          </a:p>
        </p:txBody>
      </p:sp>
      <p:sp>
        <p:nvSpPr>
          <p:cNvPr id="3" name="Content Placeholder 2">
            <a:extLst>
              <a:ext uri="{FF2B5EF4-FFF2-40B4-BE49-F238E27FC236}">
                <a16:creationId xmlns:a16="http://schemas.microsoft.com/office/drawing/2014/main" id="{EFD44D45-1A20-1C05-48D0-E6E512B90E84}"/>
              </a:ext>
            </a:extLst>
          </p:cNvPr>
          <p:cNvSpPr>
            <a:spLocks noGrp="1"/>
          </p:cNvSpPr>
          <p:nvPr>
            <p:ph idx="1"/>
          </p:nvPr>
        </p:nvSpPr>
        <p:spPr>
          <a:xfrm>
            <a:off x="1039091" y="1989138"/>
            <a:ext cx="10929072" cy="4338637"/>
          </a:xfrm>
        </p:spPr>
        <p:txBody>
          <a:bodyPr/>
          <a:lstStyle/>
          <a:p>
            <a:r>
              <a:rPr lang="en-US" sz="2400" kern="100" dirty="0">
                <a:ln>
                  <a:noFill/>
                </a:ln>
                <a:effectLst/>
                <a:uFill>
                  <a:solidFill>
                    <a:srgbClr val="000000"/>
                  </a:solidFill>
                </a:uFill>
                <a:latin typeface="Calibri" panose="020F0502020204030204" pitchFamily="34" charset="0"/>
                <a:ea typeface="Arial Unicode MS"/>
                <a:cs typeface="Arial Unicode MS"/>
              </a:rPr>
              <a:t>The NFHS Swimming and Diving Rules Committee consistently monitors national trends having to do with technical rules, technology, and behavior. </a:t>
            </a:r>
            <a:br>
              <a:rPr lang="en-US" sz="2400" kern="100" dirty="0">
                <a:ln>
                  <a:noFill/>
                </a:ln>
                <a:effectLst/>
                <a:uFill>
                  <a:solidFill>
                    <a:srgbClr val="000000"/>
                  </a:solidFill>
                </a:uFill>
                <a:latin typeface="Calibri" panose="020F0502020204030204" pitchFamily="34" charset="0"/>
                <a:ea typeface="Arial Unicode MS"/>
                <a:cs typeface="Arial Unicode MS"/>
              </a:rPr>
            </a:br>
            <a:endParaRPr lang="en-US" sz="2400" kern="100" dirty="0">
              <a:ln>
                <a:noFill/>
              </a:ln>
              <a:effectLst/>
              <a:uFill>
                <a:solidFill>
                  <a:srgbClr val="000000"/>
                </a:solidFill>
              </a:uFill>
              <a:latin typeface="Calibri" panose="020F0502020204030204" pitchFamily="34" charset="0"/>
              <a:ea typeface="Arial Unicode MS"/>
              <a:cs typeface="Arial Unicode MS"/>
            </a:endParaRPr>
          </a:p>
          <a:p>
            <a:r>
              <a:rPr lang="en-US" sz="2400" kern="100" dirty="0">
                <a:ln>
                  <a:noFill/>
                </a:ln>
                <a:effectLst/>
                <a:uFill>
                  <a:solidFill>
                    <a:srgbClr val="000000"/>
                  </a:solidFill>
                </a:uFill>
                <a:latin typeface="Calibri" panose="020F0502020204030204" pitchFamily="34" charset="0"/>
                <a:ea typeface="Arial Unicode MS"/>
                <a:cs typeface="Arial Unicode MS"/>
              </a:rPr>
              <a:t>The committee is cognizant of the philosophy of the NFHS membership, the health and safety of the competitor</a:t>
            </a:r>
            <a:r>
              <a:rPr lang="en-US" sz="2400" kern="100" dirty="0">
                <a:uFill>
                  <a:solidFill>
                    <a:srgbClr val="000000"/>
                  </a:solidFill>
                </a:uFill>
                <a:latin typeface="Calibri" panose="020F0502020204030204" pitchFamily="34" charset="0"/>
                <a:ea typeface="Arial Unicode MS"/>
                <a:cs typeface="Arial Unicode MS"/>
              </a:rPr>
              <a:t> and</a:t>
            </a:r>
            <a:r>
              <a:rPr lang="en-US" sz="2400" kern="100" dirty="0">
                <a:ln>
                  <a:noFill/>
                </a:ln>
                <a:effectLst/>
                <a:uFill>
                  <a:solidFill>
                    <a:srgbClr val="000000"/>
                  </a:solidFill>
                </a:uFill>
                <a:latin typeface="Calibri" panose="020F0502020204030204" pitchFamily="34" charset="0"/>
                <a:ea typeface="Arial Unicode MS"/>
                <a:cs typeface="Arial Unicode MS"/>
              </a:rPr>
              <a:t> financial considerations that may present a competitive advantage, while also preserving/protecting the important values of education-based athletics, good citizenship, and personal responsibility. </a:t>
            </a:r>
            <a:br>
              <a:rPr lang="en-US" sz="2400" kern="100" dirty="0">
                <a:ln>
                  <a:noFill/>
                </a:ln>
                <a:effectLst/>
                <a:uFill>
                  <a:solidFill>
                    <a:srgbClr val="000000"/>
                  </a:solidFill>
                </a:uFill>
                <a:latin typeface="Calibri" panose="020F0502020204030204" pitchFamily="34" charset="0"/>
                <a:ea typeface="Arial Unicode MS"/>
                <a:cs typeface="Arial Unicode MS"/>
              </a:rPr>
            </a:br>
            <a:endParaRPr lang="en-US" sz="2400" kern="100" dirty="0">
              <a:ln>
                <a:noFill/>
              </a:ln>
              <a:effectLst/>
              <a:uFill>
                <a:solidFill>
                  <a:srgbClr val="000000"/>
                </a:solidFill>
              </a:uFill>
              <a:latin typeface="Calibri" panose="020F0502020204030204" pitchFamily="34" charset="0"/>
              <a:ea typeface="Arial Unicode MS"/>
              <a:cs typeface="Arial Unicode MS"/>
            </a:endParaRPr>
          </a:p>
          <a:p>
            <a:r>
              <a:rPr lang="en-US" sz="2400" kern="100" dirty="0">
                <a:uFill>
                  <a:solidFill>
                    <a:srgbClr val="000000"/>
                  </a:solidFill>
                </a:uFill>
                <a:latin typeface="Calibri" panose="020F0502020204030204" pitchFamily="34" charset="0"/>
                <a:ea typeface="Arial Unicode MS"/>
                <a:cs typeface="Arial Unicode MS"/>
              </a:rPr>
              <a:t>This year the uses of e</a:t>
            </a:r>
            <a:r>
              <a:rPr lang="en-US" sz="2400" kern="100" dirty="0">
                <a:ln>
                  <a:noFill/>
                </a:ln>
                <a:effectLst/>
                <a:uFill>
                  <a:solidFill>
                    <a:srgbClr val="000000"/>
                  </a:solidFill>
                </a:uFill>
                <a:latin typeface="Calibri" panose="020F0502020204030204" pitchFamily="34" charset="0"/>
                <a:ea typeface="Arial Unicode MS"/>
                <a:cs typeface="Arial Unicode MS"/>
              </a:rPr>
              <a:t>lectronic devices and backstroke ledges was a specific focus of the Swimming and Diving Rules Committee.  </a:t>
            </a:r>
            <a:br>
              <a:rPr lang="en-US" sz="2400" kern="100" dirty="0">
                <a:ln>
                  <a:noFill/>
                </a:ln>
                <a:solidFill>
                  <a:srgbClr val="000000"/>
                </a:solidFill>
                <a:effectLst/>
                <a:uFill>
                  <a:solidFill>
                    <a:srgbClr val="000000"/>
                  </a:solidFill>
                </a:uFill>
                <a:latin typeface="Calibri" panose="020F0502020204030204" pitchFamily="34" charset="0"/>
                <a:ea typeface="Arial Unicode MS"/>
                <a:cs typeface="Arial Unicode MS"/>
              </a:rPr>
            </a:br>
            <a:endParaRPr lang="en-US" dirty="0"/>
          </a:p>
          <a:p>
            <a:endParaRPr lang="en-US" dirty="0"/>
          </a:p>
        </p:txBody>
      </p:sp>
      <p:sp>
        <p:nvSpPr>
          <p:cNvPr id="4" name="Footer Placeholder 3">
            <a:extLst>
              <a:ext uri="{FF2B5EF4-FFF2-40B4-BE49-F238E27FC236}">
                <a16:creationId xmlns:a16="http://schemas.microsoft.com/office/drawing/2014/main" id="{33C0F1F6-7ACA-A4E0-E4E8-7377B769D039}"/>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3841981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B275-0872-3C2F-0817-650AFB5F335D}"/>
              </a:ext>
            </a:extLst>
          </p:cNvPr>
          <p:cNvSpPr>
            <a:spLocks noGrp="1"/>
          </p:cNvSpPr>
          <p:nvPr>
            <p:ph type="title"/>
          </p:nvPr>
        </p:nvSpPr>
        <p:spPr/>
        <p:txBody>
          <a:bodyPr/>
          <a:lstStyle/>
          <a:p>
            <a:r>
              <a:rPr lang="en-US" sz="3600" dirty="0"/>
              <a:t>Participant and spectator unsporting conduct</a:t>
            </a:r>
            <a:endParaRPr lang="en-US" dirty="0"/>
          </a:p>
        </p:txBody>
      </p:sp>
      <p:sp>
        <p:nvSpPr>
          <p:cNvPr id="3" name="Content Placeholder 2">
            <a:extLst>
              <a:ext uri="{FF2B5EF4-FFF2-40B4-BE49-F238E27FC236}">
                <a16:creationId xmlns:a16="http://schemas.microsoft.com/office/drawing/2014/main" id="{EFD44D45-1A20-1C05-48D0-E6E512B90E84}"/>
              </a:ext>
            </a:extLst>
          </p:cNvPr>
          <p:cNvSpPr>
            <a:spLocks noGrp="1"/>
          </p:cNvSpPr>
          <p:nvPr>
            <p:ph idx="1"/>
          </p:nvPr>
        </p:nvSpPr>
        <p:spPr/>
        <p:txBody>
          <a:bodyPr/>
          <a:lstStyle/>
          <a:p>
            <a:r>
              <a:rPr lang="en-US" kern="100" dirty="0">
                <a:ln>
                  <a:noFill/>
                </a:ln>
                <a:effectLst/>
                <a:uFill>
                  <a:solidFill>
                    <a:srgbClr val="000000"/>
                  </a:solidFill>
                </a:uFill>
                <a:latin typeface="Calibri" panose="020F0502020204030204" pitchFamily="34" charset="0"/>
                <a:ea typeface="Arial Unicode MS"/>
                <a:cs typeface="Arial Unicode MS"/>
              </a:rPr>
              <a:t>The 2023 NFHS Swimming and Diving Questionnaire revealed a dramatic increase of negative behavior on the pool deck. </a:t>
            </a:r>
            <a:br>
              <a:rPr lang="en-US" kern="100" dirty="0">
                <a:ln>
                  <a:noFill/>
                </a:ln>
                <a:effectLst/>
                <a:uFill>
                  <a:solidFill>
                    <a:srgbClr val="000000"/>
                  </a:solidFill>
                </a:uFill>
                <a:latin typeface="Calibri" panose="020F0502020204030204" pitchFamily="34" charset="0"/>
                <a:ea typeface="Arial Unicode MS"/>
                <a:cs typeface="Arial Unicode MS"/>
              </a:rPr>
            </a:br>
            <a:endParaRPr lang="en-US" kern="100" dirty="0">
              <a:ln>
                <a:noFill/>
              </a:ln>
              <a:effectLst/>
              <a:uFill>
                <a:solidFill>
                  <a:srgbClr val="000000"/>
                </a:solidFill>
              </a:uFill>
              <a:latin typeface="Calibri" panose="020F0502020204030204" pitchFamily="34" charset="0"/>
              <a:ea typeface="Arial Unicode MS"/>
              <a:cs typeface="Arial Unicode MS"/>
            </a:endParaRPr>
          </a:p>
          <a:p>
            <a:r>
              <a:rPr lang="en-US" kern="100" dirty="0">
                <a:ln>
                  <a:noFill/>
                </a:ln>
                <a:effectLst/>
                <a:uFill>
                  <a:solidFill>
                    <a:srgbClr val="000000"/>
                  </a:solidFill>
                </a:uFill>
                <a:latin typeface="Calibri" panose="020F0502020204030204" pitchFamily="34" charset="0"/>
                <a:ea typeface="Arial Unicode MS"/>
                <a:cs typeface="Arial Unicode MS"/>
              </a:rPr>
              <a:t>Under Rule 3-6-1, unsporting conduct includes making insulting or derogatory remarks, gestures or acts including taunting, attempting to influence, showing disgust, or interfering with an official. </a:t>
            </a:r>
            <a:br>
              <a:rPr lang="en-US" kern="100" dirty="0">
                <a:ln>
                  <a:noFill/>
                </a:ln>
                <a:effectLst/>
                <a:uFill>
                  <a:solidFill>
                    <a:srgbClr val="000000"/>
                  </a:solidFill>
                </a:uFill>
                <a:latin typeface="Calibri" panose="020F0502020204030204" pitchFamily="34" charset="0"/>
                <a:ea typeface="Arial Unicode MS"/>
                <a:cs typeface="Arial Unicode MS"/>
              </a:rPr>
            </a:br>
            <a:endParaRPr lang="en-US" kern="100" dirty="0">
              <a:ln>
                <a:noFill/>
              </a:ln>
              <a:effectLst/>
              <a:uFill>
                <a:solidFill>
                  <a:srgbClr val="000000"/>
                </a:solidFill>
              </a:uFill>
              <a:latin typeface="Calibri" panose="020F0502020204030204" pitchFamily="34" charset="0"/>
              <a:ea typeface="Arial Unicode MS"/>
              <a:cs typeface="Arial Unicode MS"/>
            </a:endParaRPr>
          </a:p>
          <a:p>
            <a:r>
              <a:rPr lang="en-US" kern="100" dirty="0">
                <a:ln>
                  <a:noFill/>
                </a:ln>
                <a:effectLst/>
                <a:uFill>
                  <a:solidFill>
                    <a:srgbClr val="000000"/>
                  </a:solidFill>
                </a:uFill>
                <a:latin typeface="Calibri" panose="020F0502020204030204" pitchFamily="34" charset="0"/>
                <a:ea typeface="Arial Unicode MS"/>
                <a:cs typeface="Arial Unicode MS"/>
              </a:rPr>
              <a:t>Rule 3-6-2</a:t>
            </a:r>
            <a:r>
              <a:rPr lang="en-US" kern="100" dirty="0">
                <a:uFill>
                  <a:solidFill>
                    <a:srgbClr val="000000"/>
                  </a:solidFill>
                </a:uFill>
                <a:latin typeface="Calibri" panose="020F0502020204030204" pitchFamily="34" charset="0"/>
                <a:ea typeface="Arial Unicode MS"/>
                <a:cs typeface="Arial Unicode MS"/>
              </a:rPr>
              <a:t> addresses unacceptable conduct, specifically profanity, whether or not directed at someone or any action which could bring discredit to the individual or school.</a:t>
            </a:r>
            <a:endParaRPr lang="en-US" kern="100" dirty="0">
              <a:ln>
                <a:noFill/>
              </a:ln>
              <a:effectLst/>
              <a:uFill>
                <a:solidFill>
                  <a:srgbClr val="000000"/>
                </a:solidFill>
              </a:uFill>
              <a:latin typeface="Calibri" panose="020F0502020204030204" pitchFamily="34" charset="0"/>
              <a:ea typeface="Arial Unicode MS"/>
              <a:cs typeface="Arial Unicode MS"/>
            </a:endParaRPr>
          </a:p>
          <a:p>
            <a:endParaRPr lang="en-US" dirty="0"/>
          </a:p>
        </p:txBody>
      </p:sp>
      <p:sp>
        <p:nvSpPr>
          <p:cNvPr id="4" name="Footer Placeholder 3">
            <a:extLst>
              <a:ext uri="{FF2B5EF4-FFF2-40B4-BE49-F238E27FC236}">
                <a16:creationId xmlns:a16="http://schemas.microsoft.com/office/drawing/2014/main" id="{33C0F1F6-7ACA-A4E0-E4E8-7377B769D039}"/>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386244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B275-0872-3C2F-0817-650AFB5F335D}"/>
              </a:ext>
            </a:extLst>
          </p:cNvPr>
          <p:cNvSpPr>
            <a:spLocks noGrp="1"/>
          </p:cNvSpPr>
          <p:nvPr>
            <p:ph type="title"/>
          </p:nvPr>
        </p:nvSpPr>
        <p:spPr/>
        <p:txBody>
          <a:bodyPr/>
          <a:lstStyle/>
          <a:p>
            <a:r>
              <a:rPr lang="en-US" sz="3600" dirty="0"/>
              <a:t>designated areas for photographers</a:t>
            </a:r>
            <a:endParaRPr lang="en-US" dirty="0"/>
          </a:p>
        </p:txBody>
      </p:sp>
      <p:sp>
        <p:nvSpPr>
          <p:cNvPr id="3" name="Content Placeholder 2">
            <a:extLst>
              <a:ext uri="{FF2B5EF4-FFF2-40B4-BE49-F238E27FC236}">
                <a16:creationId xmlns:a16="http://schemas.microsoft.com/office/drawing/2014/main" id="{EFD44D45-1A20-1C05-48D0-E6E512B90E84}"/>
              </a:ext>
            </a:extLst>
          </p:cNvPr>
          <p:cNvSpPr>
            <a:spLocks noGrp="1"/>
          </p:cNvSpPr>
          <p:nvPr>
            <p:ph idx="1"/>
          </p:nvPr>
        </p:nvSpPr>
        <p:spPr>
          <a:xfrm>
            <a:off x="1565564" y="1989138"/>
            <a:ext cx="10402599" cy="4338637"/>
          </a:xfrm>
        </p:spPr>
        <p:txBody>
          <a:bodyPr/>
          <a:lstStyle/>
          <a:p>
            <a:r>
              <a:rPr lang="en-US" sz="2400" kern="100" dirty="0">
                <a:ln>
                  <a:noFill/>
                </a:ln>
                <a:effectLst/>
                <a:uFill>
                  <a:solidFill>
                    <a:srgbClr val="000000"/>
                  </a:solidFill>
                </a:uFill>
                <a:latin typeface="Calibri" panose="020F0502020204030204" pitchFamily="34" charset="0"/>
                <a:ea typeface="Arial Unicode MS"/>
                <a:cs typeface="Arial Unicode MS"/>
              </a:rPr>
              <a:t>Guidelines for photographer access should be clearly defined prior to the swimming and diving event. </a:t>
            </a:r>
            <a:br>
              <a:rPr lang="en-US" sz="2400" kern="100" dirty="0">
                <a:ln>
                  <a:noFill/>
                </a:ln>
                <a:effectLst/>
                <a:uFill>
                  <a:solidFill>
                    <a:srgbClr val="000000"/>
                  </a:solidFill>
                </a:uFill>
                <a:latin typeface="Calibri" panose="020F0502020204030204" pitchFamily="34" charset="0"/>
                <a:ea typeface="Arial Unicode MS"/>
                <a:cs typeface="Arial Unicode MS"/>
              </a:rPr>
            </a:br>
            <a:r>
              <a:rPr lang="en-US" sz="2400" kern="100" dirty="0">
                <a:ln>
                  <a:noFill/>
                </a:ln>
                <a:effectLst/>
                <a:uFill>
                  <a:solidFill>
                    <a:srgbClr val="000000"/>
                  </a:solidFill>
                </a:uFill>
                <a:latin typeface="Calibri" panose="020F0502020204030204" pitchFamily="34" charset="0"/>
                <a:ea typeface="Arial Unicode MS"/>
                <a:cs typeface="Arial Unicode MS"/>
              </a:rPr>
              <a:t> </a:t>
            </a:r>
          </a:p>
          <a:p>
            <a:r>
              <a:rPr lang="en-US" sz="2400" kern="100" dirty="0">
                <a:ln>
                  <a:noFill/>
                </a:ln>
                <a:effectLst/>
                <a:uFill>
                  <a:solidFill>
                    <a:srgbClr val="000000"/>
                  </a:solidFill>
                </a:uFill>
                <a:latin typeface="Calibri" panose="020F0502020204030204" pitchFamily="34" charset="0"/>
                <a:ea typeface="Arial Unicode MS"/>
                <a:cs typeface="Arial Unicode MS"/>
              </a:rPr>
              <a:t>It is recommended that state associations and event hosts consider the areas, and specifically the angles, for photography of swimmers that they consider appropriate/inappropriate and set reasonable guidelines.  </a:t>
            </a:r>
            <a:br>
              <a:rPr lang="en-US" sz="2400" kern="100" dirty="0">
                <a:ln>
                  <a:noFill/>
                </a:ln>
                <a:effectLst/>
                <a:uFill>
                  <a:solidFill>
                    <a:srgbClr val="000000"/>
                  </a:solidFill>
                </a:uFill>
                <a:latin typeface="Calibri" panose="020F0502020204030204" pitchFamily="34" charset="0"/>
                <a:ea typeface="Arial Unicode MS"/>
                <a:cs typeface="Arial Unicode MS"/>
              </a:rPr>
            </a:br>
            <a:r>
              <a:rPr lang="en-US" sz="2400" kern="100" dirty="0">
                <a:ln>
                  <a:noFill/>
                </a:ln>
                <a:effectLst/>
                <a:uFill>
                  <a:solidFill>
                    <a:srgbClr val="000000"/>
                  </a:solidFill>
                </a:uFill>
                <a:latin typeface="Calibri" panose="020F0502020204030204" pitchFamily="34" charset="0"/>
                <a:ea typeface="Arial Unicode MS"/>
                <a:cs typeface="Arial Unicode MS"/>
              </a:rPr>
              <a:t> </a:t>
            </a:r>
          </a:p>
          <a:p>
            <a:r>
              <a:rPr lang="en-US" sz="2400" kern="100" dirty="0">
                <a:ln>
                  <a:noFill/>
                </a:ln>
                <a:effectLst/>
                <a:uFill>
                  <a:solidFill>
                    <a:srgbClr val="000000"/>
                  </a:solidFill>
                </a:uFill>
                <a:latin typeface="Calibri" panose="020F0502020204030204" pitchFamily="34" charset="0"/>
                <a:ea typeface="Arial Unicode MS"/>
                <a:cs typeface="Arial Unicode MS"/>
              </a:rPr>
              <a:t>Photographers should not be located directly behind the starting blocks. </a:t>
            </a:r>
          </a:p>
          <a:p>
            <a:endParaRPr lang="en-US" sz="2400" kern="100" dirty="0">
              <a:uFill>
                <a:solidFill>
                  <a:srgbClr val="000000"/>
                </a:solidFill>
              </a:uFill>
              <a:latin typeface="Calibri" panose="020F0502020204030204" pitchFamily="34" charset="0"/>
              <a:ea typeface="Arial Unicode MS"/>
              <a:cs typeface="Arial Unicode MS"/>
            </a:endParaRPr>
          </a:p>
          <a:p>
            <a:r>
              <a:rPr lang="en-US" sz="2400" kern="100" dirty="0">
                <a:ln>
                  <a:noFill/>
                </a:ln>
                <a:effectLst/>
                <a:uFill>
                  <a:solidFill>
                    <a:srgbClr val="000000"/>
                  </a:solidFill>
                </a:uFill>
                <a:latin typeface="Calibri" panose="020F0502020204030204" pitchFamily="34" charset="0"/>
                <a:ea typeface="Arial Unicode MS"/>
                <a:cs typeface="Arial Unicode MS"/>
              </a:rPr>
              <a:t>Athletes with cell phones should be instructed photos behind the starting blocks are not permitted.</a:t>
            </a:r>
          </a:p>
          <a:p>
            <a:endParaRPr lang="en-US" dirty="0"/>
          </a:p>
        </p:txBody>
      </p:sp>
      <p:sp>
        <p:nvSpPr>
          <p:cNvPr id="4" name="Footer Placeholder 3">
            <a:extLst>
              <a:ext uri="{FF2B5EF4-FFF2-40B4-BE49-F238E27FC236}">
                <a16:creationId xmlns:a16="http://schemas.microsoft.com/office/drawing/2014/main" id="{33C0F1F6-7ACA-A4E0-E4E8-7377B769D039}"/>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416565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a:t>
            </a:r>
            <a:br>
              <a:rPr lang="en-US" dirty="0"/>
            </a:br>
            <a:r>
              <a:rPr lang="en-US" dirty="0"/>
              <a:t>NFHS Learning Center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Uniforms</a:t>
            </a:r>
            <a:br>
              <a:rPr lang="en-US" sz="4000" dirty="0"/>
            </a:br>
            <a:r>
              <a:rPr lang="en-US" sz="4000" dirty="0"/>
              <a:t>Section 3 Note</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3" y="1993900"/>
            <a:ext cx="9765383" cy="4338637"/>
          </a:xfrm>
        </p:spPr>
        <p:txBody>
          <a:bodyPr/>
          <a:lstStyle/>
          <a:p>
            <a:r>
              <a:rPr lang="en-US" sz="2800" dirty="0">
                <a:ea typeface="Arial" panose="020B0604020202020204" pitchFamily="34" charset="0"/>
              </a:rPr>
              <a:t>Moved </a:t>
            </a:r>
            <a:r>
              <a:rPr lang="en-US" sz="2800" b="1" dirty="0">
                <a:effectLst/>
                <a:ea typeface="Arial" panose="020B0604020202020204" pitchFamily="34" charset="0"/>
              </a:rPr>
              <a:t>NOTE </a:t>
            </a:r>
            <a:r>
              <a:rPr lang="en-US" sz="2800" dirty="0">
                <a:effectLst/>
                <a:ea typeface="Arial" panose="020B0604020202020204" pitchFamily="34" charset="0"/>
              </a:rPr>
              <a:t>addressing accommodations to the beginning of </a:t>
            </a:r>
            <a:br>
              <a:rPr lang="en-US" sz="2800" dirty="0">
                <a:effectLst/>
                <a:ea typeface="Arial" panose="020B0604020202020204" pitchFamily="34" charset="0"/>
              </a:rPr>
            </a:br>
            <a:r>
              <a:rPr lang="en-US" sz="2800" dirty="0">
                <a:effectLst/>
                <a:ea typeface="Arial" panose="020B0604020202020204" pitchFamily="34" charset="0"/>
              </a:rPr>
              <a:t>Rule 3-3 Uniforms;</a:t>
            </a:r>
            <a:r>
              <a:rPr lang="en-US" sz="2800" dirty="0">
                <a:ea typeface="Arial" panose="020B0604020202020204" pitchFamily="34" charset="0"/>
              </a:rPr>
              <a:t> </a:t>
            </a:r>
          </a:p>
          <a:p>
            <a:pPr marL="0" indent="0">
              <a:buNone/>
            </a:pPr>
            <a:endParaRPr lang="en-US" sz="2800" dirty="0">
              <a:ea typeface="Arial" panose="020B0604020202020204" pitchFamily="34" charset="0"/>
            </a:endParaRPr>
          </a:p>
          <a:p>
            <a:r>
              <a:rPr lang="en-US" sz="2800" dirty="0">
                <a:ea typeface="Arial" panose="020B0604020202020204" pitchFamily="34" charset="0"/>
              </a:rPr>
              <a:t>Added language specifying suit constructions rules which cannot be waived:</a:t>
            </a:r>
          </a:p>
          <a:p>
            <a:pPr marL="1028700" indent="-457200">
              <a:buFont typeface="Arial" panose="020B0604020202020204" pitchFamily="34" charset="0"/>
              <a:buChar char="•"/>
            </a:pPr>
            <a:r>
              <a:rPr lang="en-US" sz="2800" dirty="0">
                <a:effectLst/>
                <a:ea typeface="Arial" panose="020B0604020202020204" pitchFamily="34" charset="0"/>
              </a:rPr>
              <a:t>suit must be constructed of a woven/knit textile material, </a:t>
            </a:r>
          </a:p>
          <a:p>
            <a:pPr marL="1028700" indent="-457200">
              <a:buFont typeface="Arial" panose="020B0604020202020204" pitchFamily="34" charset="0"/>
              <a:buChar char="•"/>
            </a:pPr>
            <a:r>
              <a:rPr lang="en-US" sz="2800" dirty="0">
                <a:effectLst/>
                <a:ea typeface="Arial" panose="020B0604020202020204" pitchFamily="34" charset="0"/>
              </a:rPr>
              <a:t>suit must be permeable 100% to air and water, </a:t>
            </a:r>
          </a:p>
          <a:p>
            <a:pPr marL="1028700" indent="-457200">
              <a:buFont typeface="Arial" panose="020B0604020202020204" pitchFamily="34" charset="0"/>
              <a:buChar char="•"/>
            </a:pPr>
            <a:r>
              <a:rPr lang="en-US" sz="2800" dirty="0">
                <a:ea typeface="Arial" panose="020B0604020202020204" pitchFamily="34" charset="0"/>
              </a:rPr>
              <a:t>suit must not ai</a:t>
            </a:r>
            <a:r>
              <a:rPr lang="en-US" sz="2800" dirty="0">
                <a:effectLst/>
                <a:ea typeface="Arial" panose="020B0604020202020204" pitchFamily="34" charset="0"/>
              </a:rPr>
              <a:t>d speed, buoyancy or body compression.</a:t>
            </a:r>
            <a:endParaRPr lang="en-US" sz="2800" dirty="0">
              <a:effectLst/>
              <a:ea typeface="Times New Roman" panose="02020603050405020304" pitchFamily="18"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pic>
        <p:nvPicPr>
          <p:cNvPr id="6" name="Picture 5">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9" y="-3313"/>
            <a:ext cx="12181221" cy="6864626"/>
          </a:xfrm>
          <a:prstGeom prst="rect">
            <a:avLst/>
          </a:prstGeom>
        </p:spPr>
      </p:pic>
    </p:spTree>
    <p:extLst>
      <p:ext uri="{BB962C8B-B14F-4D97-AF65-F5344CB8AC3E}">
        <p14:creationId xmlns:p14="http://schemas.microsoft.com/office/powerpoint/2010/main" val="3875171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EA44-4BD0-C340-ABE9-04E9A7A75152}"/>
              </a:ext>
            </a:extLst>
          </p:cNvPr>
          <p:cNvSpPr>
            <a:spLocks noGrp="1"/>
          </p:cNvSpPr>
          <p:nvPr>
            <p:ph type="title"/>
          </p:nvPr>
        </p:nvSpPr>
        <p:spPr/>
        <p:txBody>
          <a:bodyPr/>
          <a:lstStyle/>
          <a:p>
            <a:r>
              <a:rPr lang="en-US" dirty="0">
                <a:solidFill>
                  <a:srgbClr val="0D2C6C"/>
                </a:solidFill>
              </a:rPr>
              <a:t>Over 17.8 million courses delivered</a:t>
            </a:r>
            <a:r>
              <a:rPr lang="en-US" dirty="0"/>
              <a:t>!</a:t>
            </a:r>
          </a:p>
        </p:txBody>
      </p:sp>
      <p:sp>
        <p:nvSpPr>
          <p:cNvPr id="3" name="Content Placeholder 2">
            <a:extLst>
              <a:ext uri="{FF2B5EF4-FFF2-40B4-BE49-F238E27FC236}">
                <a16:creationId xmlns:a16="http://schemas.microsoft.com/office/drawing/2014/main" id="{B629B655-72FB-8145-9E16-D5D4DD509112}"/>
              </a:ext>
            </a:extLst>
          </p:cNvPr>
          <p:cNvSpPr>
            <a:spLocks noGrp="1"/>
          </p:cNvSpPr>
          <p:nvPr>
            <p:ph idx="1"/>
          </p:nvPr>
        </p:nvSpPr>
        <p:spPr>
          <a:xfrm>
            <a:off x="1196595" y="1888555"/>
            <a:ext cx="10735182" cy="4640261"/>
          </a:xfrm>
        </p:spPr>
        <p:txBody>
          <a:bodyPr>
            <a:normAutofit lnSpcReduction="10000"/>
          </a:bodyPr>
          <a:lstStyle/>
          <a:p>
            <a:r>
              <a:rPr lang="en-US" sz="2500" dirty="0">
                <a:solidFill>
                  <a:srgbClr val="0D2C6C"/>
                </a:solidFill>
              </a:rPr>
              <a:t>Concussion in Sports – 7M</a:t>
            </a:r>
          </a:p>
          <a:p>
            <a:r>
              <a:rPr lang="en-US" sz="2500" dirty="0">
                <a:solidFill>
                  <a:srgbClr val="0D2C6C"/>
                </a:solidFill>
              </a:rPr>
              <a:t>Heat Illness Prevention – 2.1M+</a:t>
            </a:r>
          </a:p>
          <a:p>
            <a:r>
              <a:rPr lang="en-US" sz="2500" dirty="0">
                <a:solidFill>
                  <a:srgbClr val="0D2C6C"/>
                </a:solidFill>
              </a:rPr>
              <a:t>Sudden Cardiac Arrest – 2.2M+</a:t>
            </a:r>
          </a:p>
          <a:p>
            <a:r>
              <a:rPr lang="en-US" sz="2500" dirty="0">
                <a:solidFill>
                  <a:srgbClr val="0D2C6C"/>
                </a:solidFill>
              </a:rPr>
              <a:t>The Collapsed Athlete (2020) – 51,000+</a:t>
            </a:r>
          </a:p>
          <a:p>
            <a:r>
              <a:rPr lang="en-US" sz="2500" dirty="0">
                <a:solidFill>
                  <a:srgbClr val="0D2C6C"/>
                </a:solidFill>
              </a:rPr>
              <a:t>Concussion for Students – 1.1M+</a:t>
            </a:r>
          </a:p>
          <a:p>
            <a:r>
              <a:rPr lang="en-US" sz="2500" dirty="0">
                <a:solidFill>
                  <a:srgbClr val="0D2C6C"/>
                </a:solidFill>
              </a:rPr>
              <a:t>Implicit Bias (2021)  – 90,000+</a:t>
            </a:r>
          </a:p>
          <a:p>
            <a:r>
              <a:rPr lang="en-US" sz="2500" dirty="0">
                <a:solidFill>
                  <a:srgbClr val="0D2C6C"/>
                </a:solidFill>
              </a:rPr>
              <a:t>Fundamentals of Coaching – 900,000+</a:t>
            </a:r>
          </a:p>
          <a:p>
            <a:r>
              <a:rPr lang="en-US" sz="2500" dirty="0">
                <a:solidFill>
                  <a:srgbClr val="0D2C6C"/>
                </a:solidFill>
              </a:rPr>
              <a:t>First Aid, Health and Safety – 400,000+</a:t>
            </a:r>
          </a:p>
          <a:p>
            <a:r>
              <a:rPr lang="en-US" sz="2500" dirty="0">
                <a:solidFill>
                  <a:srgbClr val="0D2C6C"/>
                </a:solidFill>
              </a:rPr>
              <a:t>Protecting Students from Abuse – 220,000+</a:t>
            </a:r>
          </a:p>
          <a:p>
            <a:r>
              <a:rPr lang="en-US" sz="2500" dirty="0">
                <a:solidFill>
                  <a:srgbClr val="0D2C6C"/>
                </a:solidFill>
              </a:rPr>
              <a:t>Student Mental Health and Suicide Prevention – 227,000+</a:t>
            </a:r>
          </a:p>
          <a:p>
            <a:r>
              <a:rPr lang="en-US" sz="2500" dirty="0">
                <a:solidFill>
                  <a:srgbClr val="0D2C6C"/>
                </a:solidFill>
              </a:rPr>
              <a:t>Bullying, Hazing and Inappropriate Behaviors – 400,000+</a:t>
            </a:r>
          </a:p>
          <a:p>
            <a:r>
              <a:rPr lang="en-US" sz="2500" dirty="0">
                <a:solidFill>
                  <a:srgbClr val="0D2C6C"/>
                </a:solidFill>
              </a:rPr>
              <a:t>Appearance &amp; Performance Enhancing Drugs and Substances – 118,000+</a:t>
            </a:r>
          </a:p>
          <a:p>
            <a:r>
              <a:rPr lang="en-US" sz="2500" dirty="0">
                <a:solidFill>
                  <a:srgbClr val="0D2C6C"/>
                </a:solidFill>
              </a:rPr>
              <a:t>COVID-19 for Coaches and Administrators – 360,000+</a:t>
            </a:r>
          </a:p>
        </p:txBody>
      </p:sp>
      <p:sp>
        <p:nvSpPr>
          <p:cNvPr id="4" name="Footer Placeholder 3">
            <a:extLst>
              <a:ext uri="{FF2B5EF4-FFF2-40B4-BE49-F238E27FC236}">
                <a16:creationId xmlns:a16="http://schemas.microsoft.com/office/drawing/2014/main" id="{E67B5A4E-4079-394E-BEF6-9A9E50E4BB5C}"/>
              </a:ext>
            </a:extLst>
          </p:cNvPr>
          <p:cNvSpPr>
            <a:spLocks noGrp="1"/>
          </p:cNvSpPr>
          <p:nvPr>
            <p:ph type="ftr" sz="quarter" idx="11"/>
          </p:nvPr>
        </p:nvSpPr>
        <p:spPr/>
        <p:txBody>
          <a:bodyPr/>
          <a:lstStyle/>
          <a:p>
            <a:pPr>
              <a:defRPr/>
            </a:pPr>
            <a:r>
              <a:rPr lang="en-US" dirty="0"/>
              <a:t>www.nfhs.org</a:t>
            </a:r>
          </a:p>
        </p:txBody>
      </p:sp>
      <p:pic>
        <p:nvPicPr>
          <p:cNvPr id="10" name="Picture 9">
            <a:extLst>
              <a:ext uri="{FF2B5EF4-FFF2-40B4-BE49-F238E27FC236}">
                <a16:creationId xmlns:a16="http://schemas.microsoft.com/office/drawing/2014/main" id="{55180AC1-D619-6440-AED3-047283799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86412" y="2054993"/>
            <a:ext cx="4633008" cy="2748013"/>
          </a:xfrm>
          <a:prstGeom prst="rect">
            <a:avLst/>
          </a:prstGeom>
        </p:spPr>
      </p:pic>
    </p:spTree>
    <p:extLst>
      <p:ext uri="{BB962C8B-B14F-4D97-AF65-F5344CB8AC3E}">
        <p14:creationId xmlns:p14="http://schemas.microsoft.com/office/powerpoint/2010/main" val="243737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C7B173-04A0-E801-725B-84C6DD74EAA0}"/>
              </a:ext>
            </a:extLst>
          </p:cNvPr>
          <p:cNvPicPr>
            <a:picLocks noChangeAspect="1"/>
          </p:cNvPicPr>
          <p:nvPr/>
        </p:nvPicPr>
        <p:blipFill rotWithShape="1">
          <a:blip r:embed="rId3">
            <a:extLst>
              <a:ext uri="{28A0092B-C50C-407E-A947-70E740481C1C}">
                <a14:useLocalDpi xmlns:a14="http://schemas.microsoft.com/office/drawing/2010/main" val="0"/>
              </a:ext>
            </a:extLst>
          </a:blip>
          <a:srcRect l="1" t="6679" r="190" b="37169"/>
          <a:stretch/>
        </p:blipFill>
        <p:spPr>
          <a:xfrm>
            <a:off x="0" y="-29981"/>
            <a:ext cx="12192000" cy="2888098"/>
          </a:xfrm>
          <a:prstGeom prst="rect">
            <a:avLst/>
          </a:prstGeom>
        </p:spPr>
      </p:pic>
      <p:sp>
        <p:nvSpPr>
          <p:cNvPr id="3" name="Rectangle 7">
            <a:extLst>
              <a:ext uri="{FF2B5EF4-FFF2-40B4-BE49-F238E27FC236}">
                <a16:creationId xmlns:a16="http://schemas.microsoft.com/office/drawing/2014/main" id="{103C0262-E33C-30BF-AC25-204E09FB1DD7}"/>
              </a:ext>
            </a:extLst>
          </p:cNvPr>
          <p:cNvSpPr>
            <a:spLocks noChangeArrowheads="1"/>
          </p:cNvSpPr>
          <p:nvPr/>
        </p:nvSpPr>
        <p:spPr bwMode="auto">
          <a:xfrm>
            <a:off x="-1" y="562434"/>
            <a:ext cx="12192001" cy="1466447"/>
          </a:xfrm>
          <a:prstGeom prst="rect">
            <a:avLst/>
          </a:prstGeom>
          <a:solidFill>
            <a:srgbClr val="FFFFFF">
              <a:alpha val="72000"/>
            </a:srgbClr>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8BF2AFB3-916C-1E83-5034-91EF0D661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4780" y="755081"/>
            <a:ext cx="2816918" cy="1170602"/>
          </a:xfrm>
          <a:prstGeom prst="rect">
            <a:avLst/>
          </a:prstGeom>
        </p:spPr>
      </p:pic>
      <p:pic>
        <p:nvPicPr>
          <p:cNvPr id="5" name="Picture 3" descr="NISCA-Logo-Reflex-Blue">
            <a:extLst>
              <a:ext uri="{FF2B5EF4-FFF2-40B4-BE49-F238E27FC236}">
                <a16:creationId xmlns:a16="http://schemas.microsoft.com/office/drawing/2014/main" id="{41AAF0AE-27D2-4160-A5AB-9AABA43A31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4555" y="680061"/>
            <a:ext cx="1586833" cy="122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ext Box 10">
            <a:extLst>
              <a:ext uri="{FF2B5EF4-FFF2-40B4-BE49-F238E27FC236}">
                <a16:creationId xmlns:a16="http://schemas.microsoft.com/office/drawing/2014/main" id="{7D477EF3-64F8-1846-F7A7-4B437450D837}"/>
              </a:ext>
            </a:extLst>
          </p:cNvPr>
          <p:cNvSpPr txBox="1">
            <a:spLocks noChangeArrowheads="1"/>
          </p:cNvSpPr>
          <p:nvPr/>
        </p:nvSpPr>
        <p:spPr bwMode="auto">
          <a:xfrm>
            <a:off x="5653412" y="557319"/>
            <a:ext cx="6203808" cy="1466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a:lnSpc>
                <a:spcPct val="85000"/>
              </a:lnSpc>
            </a:pPr>
            <a:r>
              <a:rPr lang="en-US" sz="4400" b="1" kern="1400" dirty="0">
                <a:solidFill>
                  <a:srgbClr val="004F94"/>
                </a:solidFill>
                <a:latin typeface="+mj-lt"/>
              </a:rPr>
              <a:t>Coaching Swimming</a:t>
            </a:r>
            <a:endParaRPr lang="en-US" sz="4400" b="1" kern="1400" dirty="0">
              <a:solidFill>
                <a:srgbClr val="0000CC"/>
              </a:solidFill>
              <a:latin typeface="Titillium" panose="00000500000000000000" pitchFamily="50" charset="0"/>
            </a:endParaRPr>
          </a:p>
        </p:txBody>
      </p:sp>
      <p:sp>
        <p:nvSpPr>
          <p:cNvPr id="9" name="Rectangle 8">
            <a:extLst>
              <a:ext uri="{FF2B5EF4-FFF2-40B4-BE49-F238E27FC236}">
                <a16:creationId xmlns:a16="http://schemas.microsoft.com/office/drawing/2014/main" id="{3BF233A0-D9F3-09BB-C6D5-4D595DE29179}"/>
              </a:ext>
            </a:extLst>
          </p:cNvPr>
          <p:cNvSpPr/>
          <p:nvPr/>
        </p:nvSpPr>
        <p:spPr>
          <a:xfrm>
            <a:off x="152397" y="3070606"/>
            <a:ext cx="11869713" cy="1015663"/>
          </a:xfrm>
          <a:prstGeom prst="rect">
            <a:avLst/>
          </a:prstGeom>
        </p:spPr>
        <p:txBody>
          <a:bodyPr wrap="square">
            <a:spAutoFit/>
          </a:bodyPr>
          <a:lstStyle/>
          <a:p>
            <a:pPr algn="ctr"/>
            <a:r>
              <a:rPr lang="en-US" sz="2000" i="1" kern="1400" dirty="0">
                <a:solidFill>
                  <a:srgbClr val="003798"/>
                </a:solidFill>
                <a:latin typeface="+mj-lt"/>
                <a:cs typeface="Arial" pitchFamily="34" charset="0"/>
              </a:rPr>
              <a:t>Coaching Swimming </a:t>
            </a:r>
            <a:r>
              <a:rPr lang="en-US" sz="2000" kern="1400" dirty="0">
                <a:solidFill>
                  <a:srgbClr val="003798"/>
                </a:solidFill>
                <a:latin typeface="+mj-lt"/>
                <a:cs typeface="Arial" pitchFamily="34" charset="0"/>
              </a:rPr>
              <a:t>was developed by the NFHS and the National Interscholastic Swim Coaches Association of America (NISCA). This course teaches the basic skills of the four competitive strokes, and also includes starts, turns and finishes. It also provides material on how to best administer a successful swimming program.</a:t>
            </a:r>
          </a:p>
        </p:txBody>
      </p:sp>
      <p:sp>
        <p:nvSpPr>
          <p:cNvPr id="11" name="Text Box 13">
            <a:extLst>
              <a:ext uri="{FF2B5EF4-FFF2-40B4-BE49-F238E27FC236}">
                <a16:creationId xmlns:a16="http://schemas.microsoft.com/office/drawing/2014/main" id="{BC4FC43A-174B-EC7A-834E-E826A1C557E9}"/>
              </a:ext>
            </a:extLst>
          </p:cNvPr>
          <p:cNvSpPr txBox="1">
            <a:spLocks noChangeArrowheads="1"/>
          </p:cNvSpPr>
          <p:nvPr/>
        </p:nvSpPr>
        <p:spPr bwMode="auto">
          <a:xfrm>
            <a:off x="136962" y="4466216"/>
            <a:ext cx="7552992" cy="2150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indent="-137160">
              <a:spcAft>
                <a:spcPts val="300"/>
              </a:spcAft>
              <a:buFontTx/>
              <a:buChar char="-"/>
            </a:pPr>
            <a:r>
              <a:rPr lang="en-US" altLang="en-US" kern="1400" dirty="0">
                <a:solidFill>
                  <a:srgbClr val="003798"/>
                </a:solidFill>
                <a:latin typeface="+mj-lt"/>
                <a:cs typeface="Arial" pitchFamily="34" charset="0"/>
              </a:rPr>
              <a:t>How to successfully administer a student first swimming program including—recruitment, pre-event management, interscholastic coaching philosophy, differences in club v. high school, communication and risk minimization</a:t>
            </a:r>
          </a:p>
          <a:p>
            <a:pPr marL="285750" indent="-137160">
              <a:spcAft>
                <a:spcPts val="300"/>
              </a:spcAft>
              <a:buFontTx/>
              <a:buChar char="-"/>
            </a:pPr>
            <a:r>
              <a:rPr lang="en-US" altLang="en-US" kern="1400" dirty="0">
                <a:solidFill>
                  <a:srgbClr val="003798"/>
                </a:solidFill>
                <a:latin typeface="+mj-lt"/>
                <a:cs typeface="Arial" pitchFamily="34" charset="0"/>
              </a:rPr>
              <a:t>Become familiar with the NFHS Swimming Rules Book and local guidelines</a:t>
            </a:r>
          </a:p>
          <a:p>
            <a:pPr marL="285750" indent="-137160">
              <a:spcAft>
                <a:spcPts val="300"/>
              </a:spcAft>
              <a:buFontTx/>
              <a:buChar char="-"/>
            </a:pPr>
            <a:r>
              <a:rPr lang="en-US" altLang="en-US" kern="1400" dirty="0">
                <a:solidFill>
                  <a:srgbClr val="003798"/>
                </a:solidFill>
                <a:latin typeface="+mj-lt"/>
                <a:cs typeface="Arial" pitchFamily="34" charset="0"/>
              </a:rPr>
              <a:t>Learn the basics of the four competitive swimming strokes—freestyle, backstroke, breaststroke and butterfly</a:t>
            </a:r>
          </a:p>
          <a:p>
            <a:pPr marL="285750" indent="-137160">
              <a:spcAft>
                <a:spcPts val="300"/>
              </a:spcAft>
              <a:buFontTx/>
              <a:buChar char="-"/>
            </a:pPr>
            <a:r>
              <a:rPr lang="en-US" altLang="en-US" kern="1400" dirty="0">
                <a:solidFill>
                  <a:srgbClr val="003798"/>
                </a:solidFill>
                <a:latin typeface="+mj-lt"/>
                <a:cs typeface="Arial" pitchFamily="34" charset="0"/>
              </a:rPr>
              <a:t>Learn the elements of the start and the two basic types of turns</a:t>
            </a:r>
          </a:p>
        </p:txBody>
      </p:sp>
      <p:sp>
        <p:nvSpPr>
          <p:cNvPr id="13" name="Text Box 14">
            <a:extLst>
              <a:ext uri="{FF2B5EF4-FFF2-40B4-BE49-F238E27FC236}">
                <a16:creationId xmlns:a16="http://schemas.microsoft.com/office/drawing/2014/main" id="{D8C46B37-0442-1D0C-D7FE-8EB170C684D1}"/>
              </a:ext>
            </a:extLst>
          </p:cNvPr>
          <p:cNvSpPr txBox="1">
            <a:spLocks noChangeArrowheads="1"/>
          </p:cNvSpPr>
          <p:nvPr/>
        </p:nvSpPr>
        <p:spPr bwMode="auto">
          <a:xfrm>
            <a:off x="152397" y="4086269"/>
            <a:ext cx="4664263" cy="436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400" b="1" dirty="0">
                <a:solidFill>
                  <a:srgbClr val="D21034"/>
                </a:solidFill>
                <a:latin typeface="+mj-lt"/>
                <a:cs typeface="Arial" pitchFamily="34" charset="0"/>
              </a:rPr>
              <a:t>Course Objective</a:t>
            </a:r>
            <a:r>
              <a:rPr kumimoji="0" lang="en-US" altLang="en-US" sz="2400" b="1" i="0" u="none" strike="noStrike" cap="none" normalizeH="0" baseline="0" dirty="0">
                <a:ln>
                  <a:noFill/>
                </a:ln>
                <a:solidFill>
                  <a:srgbClr val="D21034"/>
                </a:solidFill>
                <a:effectLst/>
                <a:latin typeface="+mj-lt"/>
                <a:cs typeface="Arial" pitchFamily="34" charset="0"/>
              </a:rPr>
              <a:t>s</a:t>
            </a:r>
            <a:endParaRPr kumimoji="0" lang="en-US" altLang="en-US" sz="2400" b="0" i="0" u="none" strike="noStrike" cap="none" normalizeH="0" baseline="0" dirty="0">
              <a:ln>
                <a:noFill/>
              </a:ln>
              <a:solidFill>
                <a:schemeClr val="tx1"/>
              </a:solidFill>
              <a:effectLst/>
              <a:latin typeface="+mj-lt"/>
              <a:cs typeface="Arial" pitchFamily="34" charset="0"/>
            </a:endParaRPr>
          </a:p>
        </p:txBody>
      </p:sp>
      <p:sp>
        <p:nvSpPr>
          <p:cNvPr id="14" name="Text Box 13">
            <a:extLst>
              <a:ext uri="{FF2B5EF4-FFF2-40B4-BE49-F238E27FC236}">
                <a16:creationId xmlns:a16="http://schemas.microsoft.com/office/drawing/2014/main" id="{9CA55109-6878-380E-EF04-62BDE6ED15F4}"/>
              </a:ext>
            </a:extLst>
          </p:cNvPr>
          <p:cNvSpPr txBox="1">
            <a:spLocks noChangeArrowheads="1"/>
          </p:cNvSpPr>
          <p:nvPr/>
        </p:nvSpPr>
        <p:spPr bwMode="auto">
          <a:xfrm>
            <a:off x="8686800" y="4587675"/>
            <a:ext cx="2647160" cy="1664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38113" indent="-138113" defTabSz="1255713">
              <a:spcAft>
                <a:spcPts val="300"/>
              </a:spcAft>
              <a:buFont typeface="Titillium" panose="00000500000000000000" pitchFamily="50" charset="0"/>
              <a:buChar char="-"/>
            </a:pPr>
            <a:r>
              <a:rPr lang="en-US" kern="1400" dirty="0">
                <a:solidFill>
                  <a:srgbClr val="003798"/>
                </a:solidFill>
                <a:latin typeface="+mj-lt"/>
              </a:rPr>
              <a:t>Administering the Program</a:t>
            </a:r>
          </a:p>
          <a:p>
            <a:pPr marL="138113" indent="-138113" defTabSz="1255713">
              <a:spcAft>
                <a:spcPts val="300"/>
              </a:spcAft>
              <a:buFont typeface="Titillium" panose="00000500000000000000" pitchFamily="50" charset="0"/>
              <a:buChar char="-"/>
            </a:pPr>
            <a:r>
              <a:rPr lang="en-US" kern="1400" dirty="0">
                <a:solidFill>
                  <a:srgbClr val="003798"/>
                </a:solidFill>
                <a:latin typeface="+mj-lt"/>
              </a:rPr>
              <a:t>Competitive Swim Strokes</a:t>
            </a:r>
          </a:p>
          <a:p>
            <a:pPr marL="138113" indent="-138113" defTabSz="1255713">
              <a:spcAft>
                <a:spcPts val="300"/>
              </a:spcAft>
              <a:buFont typeface="Titillium" panose="00000500000000000000" pitchFamily="50" charset="0"/>
              <a:buChar char="-"/>
            </a:pPr>
            <a:r>
              <a:rPr lang="en-US" kern="1400" dirty="0">
                <a:solidFill>
                  <a:srgbClr val="003798"/>
                </a:solidFill>
                <a:latin typeface="+mj-lt"/>
              </a:rPr>
              <a:t>Starts</a:t>
            </a:r>
          </a:p>
          <a:p>
            <a:pPr marL="138113" indent="-138113" defTabSz="1255713">
              <a:spcAft>
                <a:spcPts val="300"/>
              </a:spcAft>
              <a:buFont typeface="Titillium" panose="00000500000000000000" pitchFamily="50" charset="0"/>
              <a:buChar char="-"/>
            </a:pPr>
            <a:r>
              <a:rPr lang="en-US" kern="1400" dirty="0">
                <a:solidFill>
                  <a:srgbClr val="003798"/>
                </a:solidFill>
                <a:latin typeface="+mj-lt"/>
              </a:rPr>
              <a:t>Turns and Finishes</a:t>
            </a:r>
          </a:p>
        </p:txBody>
      </p:sp>
      <p:sp>
        <p:nvSpPr>
          <p:cNvPr id="15" name="Text Box 14">
            <a:extLst>
              <a:ext uri="{FF2B5EF4-FFF2-40B4-BE49-F238E27FC236}">
                <a16:creationId xmlns:a16="http://schemas.microsoft.com/office/drawing/2014/main" id="{97BDC35D-EA19-82DE-171B-43AE455A0A26}"/>
              </a:ext>
            </a:extLst>
          </p:cNvPr>
          <p:cNvSpPr txBox="1">
            <a:spLocks noChangeArrowheads="1"/>
          </p:cNvSpPr>
          <p:nvPr/>
        </p:nvSpPr>
        <p:spPr bwMode="auto">
          <a:xfrm>
            <a:off x="8385749" y="4184501"/>
            <a:ext cx="2209803" cy="403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D21034"/>
                </a:solidFill>
                <a:effectLst/>
                <a:latin typeface="+mj-lt"/>
                <a:cs typeface="Arial" pitchFamily="34" charset="0"/>
              </a:rPr>
              <a:t>Units</a:t>
            </a:r>
            <a:endParaRPr kumimoji="0" lang="en-US" altLang="en-US" sz="2400" b="0" i="0" u="none" strike="noStrike" cap="none" normalizeH="0" baseline="0" dirty="0">
              <a:ln>
                <a:noFill/>
              </a:ln>
              <a:solidFill>
                <a:schemeClr val="tx1"/>
              </a:solidFill>
              <a:effectLst/>
              <a:latin typeface="+mj-lt"/>
              <a:cs typeface="Arial" pitchFamily="34" charset="0"/>
            </a:endParaRPr>
          </a:p>
        </p:txBody>
      </p:sp>
      <p:sp>
        <p:nvSpPr>
          <p:cNvPr id="18" name="Text Box 15">
            <a:extLst>
              <a:ext uri="{FF2B5EF4-FFF2-40B4-BE49-F238E27FC236}">
                <a16:creationId xmlns:a16="http://schemas.microsoft.com/office/drawing/2014/main" id="{CF17158D-5983-A163-F59F-2EA593934069}"/>
              </a:ext>
            </a:extLst>
          </p:cNvPr>
          <p:cNvSpPr txBox="1">
            <a:spLocks noChangeArrowheads="1"/>
          </p:cNvSpPr>
          <p:nvPr/>
        </p:nvSpPr>
        <p:spPr bwMode="auto">
          <a:xfrm>
            <a:off x="8257780" y="6401794"/>
            <a:ext cx="3505200" cy="365016"/>
          </a:xfrm>
          <a:prstGeom prst="rect">
            <a:avLst/>
          </a:prstGeom>
          <a:noFill/>
          <a:ln w="1905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3798"/>
                </a:solidFill>
                <a:effectLst/>
                <a:latin typeface="Frutiger LT 57 Cn" pitchFamily="34" charset="0"/>
                <a:cs typeface="Arial" pitchFamily="34" charset="0"/>
              </a:rPr>
              <a:t>More Information at </a:t>
            </a:r>
            <a:r>
              <a:rPr kumimoji="0" lang="en-US" altLang="en-US" b="1" i="0" u="none" strike="noStrike" cap="none" normalizeH="0" baseline="0" dirty="0">
                <a:ln>
                  <a:noFill/>
                </a:ln>
                <a:solidFill>
                  <a:srgbClr val="D21034"/>
                </a:solidFill>
                <a:effectLst/>
                <a:latin typeface="Frutiger LT 57 Cn" pitchFamily="34" charset="0"/>
                <a:cs typeface="Arial" pitchFamily="34" charset="0"/>
              </a:rPr>
              <a:t>nfhslearn.com!</a:t>
            </a:r>
            <a:endParaRPr kumimoji="0" lang="en-US" altLang="en-US" b="0" i="0" u="none" strike="noStrike" cap="none" normalizeH="0" baseline="0" dirty="0">
              <a:ln>
                <a:noFill/>
              </a:ln>
              <a:solidFill>
                <a:schemeClr val="tx1"/>
              </a:solidFill>
              <a:effectLst/>
              <a:cs typeface="Arial" pitchFamily="34" charset="0"/>
            </a:endParaRPr>
          </a:p>
        </p:txBody>
      </p:sp>
    </p:spTree>
    <p:extLst>
      <p:ext uri="{BB962C8B-B14F-4D97-AF65-F5344CB8AC3E}">
        <p14:creationId xmlns:p14="http://schemas.microsoft.com/office/powerpoint/2010/main" val="3121344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p:txBody>
          <a:bodyPr/>
          <a:lstStyle/>
          <a:p>
            <a:pPr>
              <a:defRPr/>
            </a:pPr>
            <a:br>
              <a:rPr lang="en-US" dirty="0"/>
            </a:br>
            <a:r>
              <a:rPr lang="en-US" dirty="0"/>
              <a:t>2023-24 NFHS Swimming and diving</a:t>
            </a:r>
            <a:br>
              <a:rPr lang="en-US" dirty="0"/>
            </a:br>
            <a:r>
              <a:rPr lang="en-US" dirty="0"/>
              <a:t>resources</a:t>
            </a:r>
          </a:p>
        </p:txBody>
      </p:sp>
    </p:spTree>
    <p:extLst>
      <p:ext uri="{BB962C8B-B14F-4D97-AF65-F5344CB8AC3E}">
        <p14:creationId xmlns:p14="http://schemas.microsoft.com/office/powerpoint/2010/main" val="3262969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dirty="0"/>
              <a:t>NFHS swimming and diving</a:t>
            </a:r>
            <a:br>
              <a:rPr lang="en-US" dirty="0"/>
            </a:br>
            <a:r>
              <a:rPr lang="en-US" dirty="0"/>
              <a:t>publications</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a:xfrm>
            <a:off x="6833356" y="1950045"/>
            <a:ext cx="5384800" cy="4525963"/>
          </a:xfrm>
        </p:spPr>
        <p:txBody>
          <a:bodyPr/>
          <a:lstStyle/>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dirty="0"/>
              <a:t>www.nfhs.org</a:t>
            </a:r>
          </a:p>
        </p:txBody>
      </p:sp>
      <p:pic>
        <p:nvPicPr>
          <p:cNvPr id="9" name="Picture 6" descr="Close this window">
            <a:extLst>
              <a:ext uri="{FF2B5EF4-FFF2-40B4-BE49-F238E27FC236}">
                <a16:creationId xmlns:a16="http://schemas.microsoft.com/office/drawing/2014/main" id="{203B46CC-63B2-4632-9027-C7885BD79B61}"/>
              </a:ext>
            </a:extLst>
          </p:cNvPr>
          <p:cNvPicPr>
            <a:picLocks noChangeAspect="1" noChangeArrowheads="1"/>
          </p:cNvPicPr>
          <p:nvPr/>
        </p:nvPicPr>
        <p:blipFill>
          <a:blip r:embed="rId3"/>
          <a:srcRect t="13600" b="11600"/>
          <a:stretch>
            <a:fillRect/>
          </a:stretch>
        </p:blipFill>
        <p:spPr bwMode="auto">
          <a:xfrm>
            <a:off x="5955243" y="2993519"/>
            <a:ext cx="4353249" cy="3255533"/>
          </a:xfrm>
          <a:prstGeom prst="rect">
            <a:avLst/>
          </a:prstGeom>
          <a:noFill/>
          <a:ln>
            <a:solidFill>
              <a:schemeClr val="tx1"/>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02CE1EF3-F0EC-4889-9A57-584C673C20CF}"/>
              </a:ext>
            </a:extLst>
          </p:cNvPr>
          <p:cNvSpPr/>
          <p:nvPr/>
        </p:nvSpPr>
        <p:spPr>
          <a:xfrm>
            <a:off x="3063497" y="2008004"/>
            <a:ext cx="7539717" cy="707886"/>
          </a:xfrm>
          <a:prstGeom prst="rect">
            <a:avLst/>
          </a:prstGeom>
        </p:spPr>
        <p:txBody>
          <a:bodyPr wrap="square">
            <a:spAutoFit/>
          </a:bodyPr>
          <a:lstStyle/>
          <a:p>
            <a:pPr eaLnBrk="1" hangingPunct="1">
              <a:defRPr/>
            </a:pPr>
            <a:r>
              <a:rPr lang="en-US" sz="2000" dirty="0">
                <a:latin typeface="+mn-lt"/>
              </a:rPr>
              <a:t>The Rules Book, Scorebook and other Swimming and Diving materials can be  ordered online at </a:t>
            </a:r>
            <a:r>
              <a:rPr lang="en-US" sz="2000" u="sng" dirty="0">
                <a:latin typeface="+mn-lt"/>
                <a:hlinkClick r:id="rId4"/>
              </a:rPr>
              <a:t>www.nfhs.com</a:t>
            </a:r>
            <a:r>
              <a:rPr lang="en-US" sz="2000" dirty="0">
                <a:latin typeface="+mn-lt"/>
              </a:rPr>
              <a:t>, or by calling 1-800-776-3462.</a:t>
            </a:r>
          </a:p>
        </p:txBody>
      </p:sp>
      <p:pic>
        <p:nvPicPr>
          <p:cNvPr id="11" name="Picture 10" descr="A picture containing text, poster, physical fitness, flyer&#10;&#10;Description automatically generated">
            <a:extLst>
              <a:ext uri="{FF2B5EF4-FFF2-40B4-BE49-F238E27FC236}">
                <a16:creationId xmlns:a16="http://schemas.microsoft.com/office/drawing/2014/main" id="{0DB26599-B082-9AD1-F38A-899139652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0708" y="2993519"/>
            <a:ext cx="2405478" cy="3255533"/>
          </a:xfrm>
          <a:prstGeom prst="rect">
            <a:avLst/>
          </a:prstGeom>
          <a:ln w="38100">
            <a:solidFill>
              <a:srgbClr val="00205B"/>
            </a:solidFill>
          </a:ln>
        </p:spPr>
      </p:pic>
    </p:spTree>
    <p:extLst>
      <p:ext uri="{BB962C8B-B14F-4D97-AF65-F5344CB8AC3E}">
        <p14:creationId xmlns:p14="http://schemas.microsoft.com/office/powerpoint/2010/main" val="953690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dirty="0"/>
              <a:t>NFHS swimming and diving</a:t>
            </a:r>
            <a:br>
              <a:rPr lang="en-US" dirty="0"/>
            </a:br>
            <a:r>
              <a:rPr lang="en-US" dirty="0"/>
              <a:t>publications</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a:xfrm>
            <a:off x="8715474" y="2554706"/>
            <a:ext cx="2835064" cy="3459480"/>
          </a:xfrm>
        </p:spPr>
        <p:txBody>
          <a:bodyPr/>
          <a:lstStyle/>
          <a:p>
            <a:pPr marL="0" indent="0">
              <a:buNone/>
              <a:defRPr/>
            </a:pPr>
            <a:r>
              <a:rPr lang="en-US" altLang="en-US" sz="3200" dirty="0"/>
              <a:t>The revised manuals will be available </a:t>
            </a:r>
            <a:r>
              <a:rPr lang="en-US" altLang="en-US" sz="3200" dirty="0">
                <a:solidFill>
                  <a:srgbClr val="FF0000"/>
                </a:solidFill>
              </a:rPr>
              <a:t>on or before </a:t>
            </a:r>
            <a:r>
              <a:rPr lang="en-US" altLang="en-US" sz="3200" dirty="0"/>
              <a:t>July 1, 2023.</a:t>
            </a:r>
            <a:endParaRPr lang="en-US" dirty="0"/>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dirty="0"/>
              <a:t>www.nfhs.org</a:t>
            </a:r>
          </a:p>
        </p:txBody>
      </p:sp>
      <p:pic>
        <p:nvPicPr>
          <p:cNvPr id="6" name="Picture 5" descr="A person diving into a pool&#10;&#10;Description automatically generated with medium confidence">
            <a:extLst>
              <a:ext uri="{FF2B5EF4-FFF2-40B4-BE49-F238E27FC236}">
                <a16:creationId xmlns:a16="http://schemas.microsoft.com/office/drawing/2014/main" id="{730FC5C8-97B5-A2FB-C94B-781AEC1BB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046" y="2097682"/>
            <a:ext cx="3095585" cy="4190692"/>
          </a:xfrm>
          <a:prstGeom prst="rect">
            <a:avLst/>
          </a:prstGeom>
          <a:ln w="38100">
            <a:solidFill>
              <a:srgbClr val="002060"/>
            </a:solidFill>
          </a:ln>
        </p:spPr>
      </p:pic>
      <p:pic>
        <p:nvPicPr>
          <p:cNvPr id="10" name="Picture 9" descr="A picture containing text, poster, sport, physical fitness&#10;&#10;Description automatically generated">
            <a:extLst>
              <a:ext uri="{FF2B5EF4-FFF2-40B4-BE49-F238E27FC236}">
                <a16:creationId xmlns:a16="http://schemas.microsoft.com/office/drawing/2014/main" id="{65DBE5D7-1511-11EB-3255-84C59B9BA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188" y="2097682"/>
            <a:ext cx="3107959" cy="4190692"/>
          </a:xfrm>
          <a:prstGeom prst="rect">
            <a:avLst/>
          </a:prstGeom>
          <a:ln w="38100">
            <a:solidFill>
              <a:srgbClr val="002060"/>
            </a:solidFill>
          </a:ln>
        </p:spPr>
      </p:pic>
    </p:spTree>
    <p:extLst>
      <p:ext uri="{BB962C8B-B14F-4D97-AF65-F5344CB8AC3E}">
        <p14:creationId xmlns:p14="http://schemas.microsoft.com/office/powerpoint/2010/main" val="878545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 | Fax: 317.822.5700</a:t>
            </a:r>
            <a:br>
              <a:rPr lang="en-US" altLang="en-US" dirty="0"/>
            </a:br>
            <a:r>
              <a:rPr lang="en-US" altLang="en-US"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dirty="0"/>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br>
              <a:rPr lang="en-US" altLang="en-US" sz="3200" dirty="0"/>
            </a:br>
            <a:r>
              <a:rPr lang="en-US" altLang="en-US" sz="3200" dirty="0"/>
              <a:t>Guidelines for Schools and state associations for consideration of accommodations</a:t>
            </a:r>
            <a:br>
              <a:rPr lang="en-US" altLang="en-US" dirty="0"/>
            </a:br>
            <a:endParaRPr lang="en-US" altLang="en-US" dirty="0"/>
          </a:p>
        </p:txBody>
      </p:sp>
      <p:sp>
        <p:nvSpPr>
          <p:cNvPr id="4" name="Footer Placeholder 3">
            <a:extLst>
              <a:ext uri="{FF2B5EF4-FFF2-40B4-BE49-F238E27FC236}">
                <a16:creationId xmlns:a16="http://schemas.microsoft.com/office/drawing/2014/main" id="{50B6A940-C73E-4AA6-B0AF-C3EB3A3B6A81}"/>
              </a:ext>
            </a:extLst>
          </p:cNvPr>
          <p:cNvSpPr>
            <a:spLocks noGrp="1"/>
          </p:cNvSpPr>
          <p:nvPr>
            <p:ph type="ftr" sz="quarter" idx="11"/>
          </p:nvPr>
        </p:nvSpPr>
        <p:spPr>
          <a:xfrm>
            <a:off x="9975851" y="6562725"/>
            <a:ext cx="1992312" cy="295275"/>
          </a:xfrm>
        </p:spPr>
        <p:txBody>
          <a:bodyPr/>
          <a:lstStyle/>
          <a:p>
            <a:pPr>
              <a:defRPr/>
            </a:pPr>
            <a:r>
              <a:rPr lang="en-US" dirty="0"/>
              <a:t>www.nfhs.org</a:t>
            </a:r>
          </a:p>
        </p:txBody>
      </p:sp>
      <p:graphicFrame>
        <p:nvGraphicFramePr>
          <p:cNvPr id="5" name="Content Placeholder 3">
            <a:extLst>
              <a:ext uri="{FF2B5EF4-FFF2-40B4-BE49-F238E27FC236}">
                <a16:creationId xmlns:a16="http://schemas.microsoft.com/office/drawing/2014/main" id="{55D7B31E-C405-D20B-EE59-5922F5DDDE31}"/>
              </a:ext>
            </a:extLst>
          </p:cNvPr>
          <p:cNvGraphicFramePr>
            <a:graphicFrameLocks noGrp="1"/>
          </p:cNvGraphicFramePr>
          <p:nvPr>
            <p:ph idx="1"/>
          </p:nvPr>
        </p:nvGraphicFramePr>
        <p:xfrm>
          <a:off x="3172328" y="2117558"/>
          <a:ext cx="6116052" cy="3797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74210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r>
              <a:rPr lang="en-US" dirty="0"/>
              <a:t>Accommodations</a:t>
            </a:r>
            <a:br>
              <a:rPr lang="en-US" dirty="0"/>
            </a:br>
            <a:r>
              <a:rPr lang="en-US" dirty="0"/>
              <a:t>appendix B</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1798686" y="1993900"/>
            <a:ext cx="10852057" cy="4338637"/>
          </a:xfrm>
        </p:spPr>
        <p:txBody>
          <a:bodyPr/>
          <a:lstStyle/>
          <a:p>
            <a:r>
              <a:rPr lang="en-US" sz="2800" dirty="0">
                <a:effectLst/>
                <a:ea typeface="Arial" panose="020B0604020202020204" pitchFamily="34" charset="0"/>
              </a:rPr>
              <a:t>Modifications</a:t>
            </a:r>
            <a:r>
              <a:rPr lang="en-US" sz="2800" spc="-20" dirty="0">
                <a:effectLst/>
                <a:ea typeface="Arial" panose="020B0604020202020204" pitchFamily="34" charset="0"/>
              </a:rPr>
              <a:t> </a:t>
            </a:r>
            <a:r>
              <a:rPr lang="en-US" sz="2800" dirty="0">
                <a:effectLst/>
                <a:ea typeface="Arial" panose="020B0604020202020204" pitchFamily="34" charset="0"/>
              </a:rPr>
              <a:t>for</a:t>
            </a:r>
            <a:r>
              <a:rPr lang="en-US" sz="2800" spc="-20" dirty="0">
                <a:effectLst/>
                <a:ea typeface="Arial" panose="020B0604020202020204" pitchFamily="34" charset="0"/>
              </a:rPr>
              <a:t> </a:t>
            </a:r>
            <a:r>
              <a:rPr lang="en-US" sz="2800" dirty="0">
                <a:effectLst/>
                <a:ea typeface="Arial" panose="020B0604020202020204" pitchFamily="34" charset="0"/>
              </a:rPr>
              <a:t>the</a:t>
            </a:r>
            <a:r>
              <a:rPr lang="en-US" sz="2800" spc="-20" dirty="0">
                <a:effectLst/>
                <a:ea typeface="Arial" panose="020B0604020202020204" pitchFamily="34" charset="0"/>
              </a:rPr>
              <a:t> </a:t>
            </a:r>
            <a:r>
              <a:rPr lang="en-US" sz="2800" dirty="0">
                <a:effectLst/>
                <a:ea typeface="Arial" panose="020B0604020202020204" pitchFamily="34" charset="0"/>
              </a:rPr>
              <a:t>blind</a:t>
            </a:r>
            <a:r>
              <a:rPr lang="en-US" sz="2800" spc="-20" dirty="0">
                <a:effectLst/>
                <a:ea typeface="Arial" panose="020B0604020202020204" pitchFamily="34" charset="0"/>
              </a:rPr>
              <a:t> </a:t>
            </a:r>
            <a:r>
              <a:rPr lang="en-US" sz="2800" dirty="0">
                <a:effectLst/>
                <a:ea typeface="Arial" panose="020B0604020202020204" pitchFamily="34" charset="0"/>
              </a:rPr>
              <a:t>and</a:t>
            </a:r>
            <a:r>
              <a:rPr lang="en-US" sz="2800" spc="-20" dirty="0">
                <a:effectLst/>
                <a:ea typeface="Arial" panose="020B0604020202020204" pitchFamily="34" charset="0"/>
              </a:rPr>
              <a:t> </a:t>
            </a:r>
            <a:r>
              <a:rPr lang="en-US" sz="2800" dirty="0">
                <a:effectLst/>
                <a:ea typeface="Arial" panose="020B0604020202020204" pitchFamily="34" charset="0"/>
              </a:rPr>
              <a:t>visually</a:t>
            </a:r>
            <a:r>
              <a:rPr lang="en-US" sz="2800" spc="-20" dirty="0">
                <a:effectLst/>
                <a:ea typeface="Arial" panose="020B0604020202020204" pitchFamily="34" charset="0"/>
              </a:rPr>
              <a:t> </a:t>
            </a:r>
            <a:r>
              <a:rPr lang="en-US" sz="2800" dirty="0">
                <a:effectLst/>
                <a:ea typeface="Arial" panose="020B0604020202020204" pitchFamily="34" charset="0"/>
              </a:rPr>
              <a:t>impaired</a:t>
            </a:r>
            <a:r>
              <a:rPr lang="en-US" sz="2800" spc="-20" dirty="0">
                <a:effectLst/>
                <a:ea typeface="Arial" panose="020B0604020202020204" pitchFamily="34" charset="0"/>
              </a:rPr>
              <a:t> </a:t>
            </a:r>
            <a:r>
              <a:rPr lang="en-US" sz="2800" dirty="0">
                <a:effectLst/>
                <a:ea typeface="Arial" panose="020B0604020202020204" pitchFamily="34" charset="0"/>
              </a:rPr>
              <a:t>may</a:t>
            </a:r>
            <a:r>
              <a:rPr lang="en-US" sz="2800" spc="-20" dirty="0">
                <a:effectLst/>
                <a:ea typeface="Arial" panose="020B0604020202020204" pitchFamily="34" charset="0"/>
              </a:rPr>
              <a:t> </a:t>
            </a:r>
            <a:r>
              <a:rPr lang="en-US" sz="2800" spc="-10" dirty="0">
                <a:effectLst/>
                <a:ea typeface="Arial" panose="020B0604020202020204" pitchFamily="34" charset="0"/>
              </a:rPr>
              <a:t>include:</a:t>
            </a:r>
          </a:p>
          <a:p>
            <a:pPr lvl="1"/>
            <a:r>
              <a:rPr lang="en-US" sz="2800" spc="-10" dirty="0">
                <a:effectLst/>
                <a:ea typeface="Arial" panose="020B0604020202020204" pitchFamily="34" charset="0"/>
              </a:rPr>
              <a:t>Starts</a:t>
            </a:r>
          </a:p>
          <a:p>
            <a:pPr lvl="1"/>
            <a:r>
              <a:rPr lang="en-US" sz="2800" spc="-10" dirty="0">
                <a:ea typeface="Arial" panose="020B0604020202020204" pitchFamily="34" charset="0"/>
              </a:rPr>
              <a:t>Turns and finishes</a:t>
            </a:r>
          </a:p>
          <a:p>
            <a:pPr lvl="1"/>
            <a:r>
              <a:rPr lang="en-US" sz="2800" spc="-10" dirty="0">
                <a:effectLst/>
                <a:ea typeface="Arial" panose="020B0604020202020204" pitchFamily="34" charset="0"/>
              </a:rPr>
              <a:t>Relay takeoffs</a:t>
            </a:r>
            <a:endParaRPr lang="en-US" sz="2800" spc="-10" dirty="0">
              <a:ea typeface="Arial" panose="020B0604020202020204" pitchFamily="34" charset="0"/>
            </a:endParaRPr>
          </a:p>
          <a:p>
            <a:pPr lvl="1"/>
            <a:endParaRPr lang="en-US" sz="2800" b="1" spc="-10" dirty="0">
              <a:effectLst/>
              <a:ea typeface="Arial" panose="020B0604020202020204" pitchFamily="34" charset="0"/>
            </a:endParaRPr>
          </a:p>
          <a:p>
            <a:pPr marL="285750" lvl="1">
              <a:buFont typeface="Wingdings" panose="05000000000000000000" pitchFamily="2" charset="2"/>
              <a:buChar char="§"/>
            </a:pPr>
            <a:r>
              <a:rPr lang="en-US" sz="2800" dirty="0">
                <a:effectLst/>
                <a:ea typeface="Arial" panose="020B0604020202020204" pitchFamily="34" charset="0"/>
                <a:cs typeface="Arial" panose="020B0604020202020204" pitchFamily="34" charset="0"/>
              </a:rPr>
              <a:t>Modifications</a:t>
            </a:r>
            <a:r>
              <a:rPr lang="en-US" sz="2800" spc="25" dirty="0">
                <a:effectLst/>
                <a:ea typeface="Arial" panose="020B0604020202020204" pitchFamily="34" charset="0"/>
                <a:cs typeface="Arial" panose="020B0604020202020204" pitchFamily="34" charset="0"/>
              </a:rPr>
              <a:t> </a:t>
            </a:r>
            <a:r>
              <a:rPr lang="en-US" sz="2800" dirty="0">
                <a:effectLst/>
                <a:ea typeface="Arial" panose="020B0604020202020204" pitchFamily="34" charset="0"/>
                <a:cs typeface="Arial" panose="020B0604020202020204" pitchFamily="34" charset="0"/>
              </a:rPr>
              <a:t>for</a:t>
            </a:r>
            <a:r>
              <a:rPr lang="en-US" sz="2800" spc="25" dirty="0">
                <a:effectLst/>
                <a:ea typeface="Arial" panose="020B0604020202020204" pitchFamily="34" charset="0"/>
                <a:cs typeface="Arial" panose="020B0604020202020204" pitchFamily="34" charset="0"/>
              </a:rPr>
              <a:t> </a:t>
            </a:r>
            <a:r>
              <a:rPr lang="en-US" sz="2800" dirty="0">
                <a:effectLst/>
                <a:ea typeface="Arial" panose="020B0604020202020204" pitchFamily="34" charset="0"/>
                <a:cs typeface="Arial" panose="020B0604020202020204" pitchFamily="34" charset="0"/>
              </a:rPr>
              <a:t>the</a:t>
            </a:r>
            <a:r>
              <a:rPr lang="en-US" sz="2800" spc="25" dirty="0">
                <a:effectLst/>
                <a:ea typeface="Arial" panose="020B0604020202020204" pitchFamily="34" charset="0"/>
                <a:cs typeface="Arial" panose="020B0604020202020204" pitchFamily="34" charset="0"/>
              </a:rPr>
              <a:t> </a:t>
            </a:r>
            <a:r>
              <a:rPr lang="en-US" sz="2800" dirty="0">
                <a:effectLst/>
                <a:ea typeface="Arial" panose="020B0604020202020204" pitchFamily="34" charset="0"/>
                <a:cs typeface="Arial" panose="020B0604020202020204" pitchFamily="34" charset="0"/>
              </a:rPr>
              <a:t>deaf</a:t>
            </a:r>
            <a:r>
              <a:rPr lang="en-US" sz="2800" spc="30" dirty="0">
                <a:effectLst/>
                <a:ea typeface="Arial" panose="020B0604020202020204" pitchFamily="34" charset="0"/>
                <a:cs typeface="Arial" panose="020B0604020202020204" pitchFamily="34" charset="0"/>
              </a:rPr>
              <a:t> </a:t>
            </a:r>
            <a:r>
              <a:rPr lang="en-US" sz="2800" dirty="0">
                <a:effectLst/>
                <a:ea typeface="Arial" panose="020B0604020202020204" pitchFamily="34" charset="0"/>
                <a:cs typeface="Arial" panose="020B0604020202020204" pitchFamily="34" charset="0"/>
              </a:rPr>
              <a:t>and</a:t>
            </a:r>
            <a:r>
              <a:rPr lang="en-US" sz="2800" spc="25" dirty="0">
                <a:effectLst/>
                <a:ea typeface="Arial" panose="020B0604020202020204" pitchFamily="34" charset="0"/>
                <a:cs typeface="Arial" panose="020B0604020202020204" pitchFamily="34" charset="0"/>
              </a:rPr>
              <a:t> </a:t>
            </a:r>
            <a:r>
              <a:rPr lang="en-US" sz="2800" dirty="0">
                <a:effectLst/>
                <a:ea typeface="Arial" panose="020B0604020202020204" pitchFamily="34" charset="0"/>
                <a:cs typeface="Arial" panose="020B0604020202020204" pitchFamily="34" charset="0"/>
              </a:rPr>
              <a:t>hard-of-hearing</a:t>
            </a:r>
            <a:r>
              <a:rPr lang="en-US" sz="2800" spc="25" dirty="0">
                <a:effectLst/>
                <a:ea typeface="Arial" panose="020B0604020202020204" pitchFamily="34" charset="0"/>
                <a:cs typeface="Arial" panose="020B0604020202020204" pitchFamily="34" charset="0"/>
              </a:rPr>
              <a:t> </a:t>
            </a:r>
            <a:r>
              <a:rPr lang="en-US" sz="2800" dirty="0">
                <a:effectLst/>
                <a:ea typeface="Arial" panose="020B0604020202020204" pitchFamily="34" charset="0"/>
                <a:cs typeface="Arial" panose="020B0604020202020204" pitchFamily="34" charset="0"/>
              </a:rPr>
              <a:t>may</a:t>
            </a:r>
            <a:r>
              <a:rPr lang="en-US" sz="2800" spc="30" dirty="0">
                <a:effectLst/>
                <a:ea typeface="Arial" panose="020B0604020202020204" pitchFamily="34" charset="0"/>
                <a:cs typeface="Arial" panose="020B0604020202020204" pitchFamily="34" charset="0"/>
              </a:rPr>
              <a:t> </a:t>
            </a:r>
            <a:r>
              <a:rPr lang="en-US" sz="2800" spc="-10" dirty="0">
                <a:effectLst/>
                <a:ea typeface="Arial" panose="020B0604020202020204" pitchFamily="34" charset="0"/>
                <a:cs typeface="Arial" panose="020B0604020202020204" pitchFamily="34" charset="0"/>
              </a:rPr>
              <a:t>include:</a:t>
            </a:r>
          </a:p>
          <a:p>
            <a:pPr lvl="1"/>
            <a:r>
              <a:rPr lang="en-US" sz="2800" spc="-10" dirty="0">
                <a:effectLst/>
                <a:ea typeface="Arial" panose="020B0604020202020204" pitchFamily="34" charset="0"/>
              </a:rPr>
              <a:t>Starts</a:t>
            </a:r>
          </a:p>
          <a:p>
            <a:pPr lvl="1"/>
            <a:r>
              <a:rPr lang="en-US" sz="2800" spc="-10" dirty="0">
                <a:ea typeface="Arial" panose="020B0604020202020204" pitchFamily="34" charset="0"/>
              </a:rPr>
              <a:t>Strobe light location</a:t>
            </a:r>
          </a:p>
          <a:p>
            <a:pPr lvl="1"/>
            <a:r>
              <a:rPr lang="en-US" sz="2800" spc="-10" dirty="0">
                <a:ea typeface="Arial" panose="020B0604020202020204" pitchFamily="34" charset="0"/>
              </a:rPr>
              <a:t>Reseeding</a:t>
            </a:r>
          </a:p>
          <a:p>
            <a:pPr marL="285750" lvl="1">
              <a:buFont typeface="Wingdings" panose="05000000000000000000" pitchFamily="2" charset="2"/>
              <a:buChar char="§"/>
            </a:pPr>
            <a:endParaRPr lang="en-US" sz="1600" dirty="0">
              <a:effectLst/>
              <a:latin typeface="Arial" panose="020B0604020202020204" pitchFamily="34" charset="0"/>
              <a:ea typeface="Arial" panose="020B0604020202020204" pitchFamily="34" charset="0"/>
            </a:endParaRP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1516331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br>
              <a:rPr lang="en-US" dirty="0"/>
            </a:br>
            <a:r>
              <a:rPr lang="en-US" dirty="0"/>
              <a:t>Accommodations</a:t>
            </a:r>
            <a:br>
              <a:rPr lang="en-US" dirty="0"/>
            </a:br>
            <a:endParaRPr lang="en-US" dirty="0"/>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997275" y="1993900"/>
            <a:ext cx="10852057" cy="4338637"/>
          </a:xfrm>
        </p:spPr>
        <p:txBody>
          <a:bodyPr/>
          <a:lstStyle/>
          <a:p>
            <a:r>
              <a:rPr lang="en-US" sz="2400" dirty="0">
                <a:effectLst/>
                <a:ea typeface="Arial" panose="020B0604020202020204" pitchFamily="34" charset="0"/>
              </a:rPr>
              <a:t>Modifications</a:t>
            </a:r>
            <a:r>
              <a:rPr lang="en-US" sz="2400" spc="-20" dirty="0">
                <a:effectLst/>
                <a:ea typeface="Arial" panose="020B0604020202020204" pitchFamily="34" charset="0"/>
              </a:rPr>
              <a:t> that do not require state association approval</a:t>
            </a:r>
            <a:r>
              <a:rPr lang="en-US" sz="2400" spc="-10" dirty="0">
                <a:effectLst/>
                <a:ea typeface="Arial" panose="020B0604020202020204" pitchFamily="34" charset="0"/>
              </a:rPr>
              <a:t>:</a:t>
            </a:r>
          </a:p>
          <a:p>
            <a:pPr marL="0" indent="0">
              <a:buNone/>
            </a:pPr>
            <a:endParaRPr lang="en-US" sz="1000" spc="-10" dirty="0">
              <a:effectLst/>
              <a:ea typeface="Arial" panose="020B0604020202020204" pitchFamily="34" charset="0"/>
            </a:endParaRPr>
          </a:p>
          <a:p>
            <a:pPr lvl="1"/>
            <a:r>
              <a:rPr lang="en-US" spc="-10" dirty="0">
                <a:effectLst/>
                <a:ea typeface="Arial" panose="020B0604020202020204" pitchFamily="34" charset="0"/>
              </a:rPr>
              <a:t>Wearing of full body coverage for religious reasons:</a:t>
            </a:r>
          </a:p>
          <a:p>
            <a:pPr marL="800100" indent="0">
              <a:buNone/>
            </a:pPr>
            <a:r>
              <a:rPr lang="en-US" sz="1000" dirty="0">
                <a:effectLst/>
                <a:latin typeface="Calibri" panose="020F0502020204030204" pitchFamily="34" charset="0"/>
                <a:ea typeface="Arial" panose="020B0604020202020204" pitchFamily="34" charset="0"/>
              </a:rPr>
              <a:t> </a:t>
            </a:r>
            <a:endParaRPr lang="en-US" sz="2400" dirty="0">
              <a:effectLst/>
              <a:latin typeface="Calibri" panose="020F0502020204030204" pitchFamily="34" charset="0"/>
              <a:ea typeface="Arial" panose="020B0604020202020204" pitchFamily="34" charset="0"/>
            </a:endParaRPr>
          </a:p>
          <a:p>
            <a:pPr marL="1143000">
              <a:buFont typeface="Courier New" panose="02070309020205020404" pitchFamily="49" charset="0"/>
              <a:buChar char="o"/>
            </a:pPr>
            <a:r>
              <a:rPr lang="en-US" sz="2400" dirty="0">
                <a:latin typeface="Calibri" panose="020F0502020204030204" pitchFamily="34" charset="0"/>
              </a:rPr>
              <a:t>The suit must meet the requirements of </a:t>
            </a:r>
            <a:br>
              <a:rPr lang="en-US" sz="2400" dirty="0">
                <a:latin typeface="Calibri" panose="020F0502020204030204" pitchFamily="34" charset="0"/>
              </a:rPr>
            </a:br>
            <a:r>
              <a:rPr lang="en-US" sz="2400" dirty="0">
                <a:latin typeface="Calibri" panose="020F0502020204030204" pitchFamily="34" charset="0"/>
              </a:rPr>
              <a:t>Rule 3-3-4b(1-3);</a:t>
            </a:r>
          </a:p>
          <a:p>
            <a:pPr marL="1143000">
              <a:buFont typeface="Courier New" panose="02070309020205020404" pitchFamily="49" charset="0"/>
              <a:buChar char="o"/>
            </a:pPr>
            <a:endParaRPr lang="en-US" sz="1000" dirty="0">
              <a:latin typeface="Calibri" panose="020F0502020204030204" pitchFamily="34" charset="0"/>
            </a:endParaRPr>
          </a:p>
          <a:p>
            <a:pPr marL="1143000">
              <a:buFont typeface="Courier New" panose="02070309020205020404" pitchFamily="49" charset="0"/>
              <a:buChar char="o"/>
            </a:pPr>
            <a:r>
              <a:rPr lang="en-US" sz="2400" dirty="0">
                <a:latin typeface="Calibri" panose="020F0502020204030204" pitchFamily="34" charset="0"/>
              </a:rPr>
              <a:t>Questions about a specific suit must be addressed by </a:t>
            </a:r>
            <a:br>
              <a:rPr lang="en-US" sz="2400" dirty="0">
                <a:latin typeface="Calibri" panose="020F0502020204030204" pitchFamily="34" charset="0"/>
              </a:rPr>
            </a:br>
            <a:r>
              <a:rPr lang="en-US" sz="2400" dirty="0">
                <a:latin typeface="Calibri" panose="020F0502020204030204" pitchFamily="34" charset="0"/>
              </a:rPr>
              <a:t>the state association after the meet.</a:t>
            </a:r>
            <a:endParaRPr lang="en-US" sz="2400" dirty="0"/>
          </a:p>
          <a:p>
            <a:pPr lvl="1"/>
            <a:endParaRPr lang="en-US" sz="2800" spc="-10" dirty="0">
              <a:effectLst/>
              <a:ea typeface="Arial" panose="020B0604020202020204" pitchFamily="34" charset="0"/>
            </a:endParaRPr>
          </a:p>
          <a:p>
            <a:pPr lvl="1"/>
            <a:endParaRPr lang="en-US" sz="1100" spc="-10" dirty="0">
              <a:effectLst/>
              <a:ea typeface="Arial" panose="020B0604020202020204" pitchFamily="34" charset="0"/>
            </a:endParaRPr>
          </a:p>
          <a:p>
            <a:pPr marL="457200" lvl="1" indent="0">
              <a:buNone/>
            </a:pPr>
            <a:endParaRPr lang="en-US" sz="2800" b="1" spc="-10" dirty="0">
              <a:solidFill>
                <a:srgbClr val="231F20"/>
              </a:solidFill>
              <a:effectLst/>
              <a:ea typeface="Arial" panose="020B0604020202020204" pitchFamily="34" charset="0"/>
            </a:endParaRPr>
          </a:p>
          <a:p>
            <a:pPr marL="285750" lvl="1">
              <a:buFont typeface="Wingdings" panose="05000000000000000000" pitchFamily="2" charset="2"/>
              <a:buChar char="§"/>
            </a:pPr>
            <a:endParaRPr lang="en-US" sz="1600" dirty="0">
              <a:effectLst/>
              <a:latin typeface="Arial" panose="020B0604020202020204" pitchFamily="34" charset="0"/>
              <a:ea typeface="Arial" panose="020B0604020202020204" pitchFamily="34" charset="0"/>
            </a:endParaRP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a:defRPr/>
            </a:pPr>
            <a:r>
              <a:rPr lang="en-US" dirty="0"/>
              <a:t>www.nfhs.org</a:t>
            </a:r>
          </a:p>
        </p:txBody>
      </p:sp>
      <p:pic>
        <p:nvPicPr>
          <p:cNvPr id="3" name="Content Placeholder 8" descr="Diagram&#10;&#10;Description automatically generated">
            <a:extLst>
              <a:ext uri="{FF2B5EF4-FFF2-40B4-BE49-F238E27FC236}">
                <a16:creationId xmlns:a16="http://schemas.microsoft.com/office/drawing/2014/main" id="{FCBC0C0C-9520-3793-3CF5-0F73B294A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482587" y="2234054"/>
            <a:ext cx="2366745" cy="3858328"/>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457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br>
              <a:rPr lang="en-US" dirty="0"/>
            </a:br>
            <a:r>
              <a:rPr lang="en-US" dirty="0"/>
              <a:t>Accommodations</a:t>
            </a:r>
            <a:br>
              <a:rPr lang="en-US" dirty="0"/>
            </a:br>
            <a:endParaRPr lang="en-US" dirty="0"/>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1116106" y="1993900"/>
            <a:ext cx="10852057" cy="4338637"/>
          </a:xfrm>
        </p:spPr>
        <p:txBody>
          <a:bodyPr/>
          <a:lstStyle/>
          <a:p>
            <a:r>
              <a:rPr lang="en-US" sz="2800" dirty="0">
                <a:effectLst/>
                <a:ea typeface="Arial" panose="020B0604020202020204" pitchFamily="34" charset="0"/>
              </a:rPr>
              <a:t>Modifications</a:t>
            </a:r>
            <a:r>
              <a:rPr lang="en-US" sz="2800" spc="-20" dirty="0">
                <a:effectLst/>
                <a:ea typeface="Arial" panose="020B0604020202020204" pitchFamily="34" charset="0"/>
              </a:rPr>
              <a:t> that do require state association approval</a:t>
            </a:r>
            <a:r>
              <a:rPr lang="en-US" sz="2800" spc="-10" dirty="0">
                <a:effectLst/>
                <a:ea typeface="Arial" panose="020B0604020202020204" pitchFamily="34" charset="0"/>
              </a:rPr>
              <a:t>:</a:t>
            </a:r>
          </a:p>
          <a:p>
            <a:pPr marL="0" indent="0">
              <a:buNone/>
            </a:pPr>
            <a:endParaRPr lang="en-US" sz="1000" spc="-10" dirty="0">
              <a:effectLst/>
              <a:ea typeface="Arial" panose="020B0604020202020204" pitchFamily="34" charset="0"/>
            </a:endParaRPr>
          </a:p>
          <a:p>
            <a:pPr lvl="1"/>
            <a:r>
              <a:rPr lang="en-US" sz="2800" dirty="0">
                <a:effectLst/>
                <a:latin typeface="Calibri" panose="020F0502020204030204" pitchFamily="34" charset="0"/>
                <a:ea typeface="Calibri" panose="020F0502020204030204" pitchFamily="34" charset="0"/>
              </a:rPr>
              <a:t>Wearing of additional attire (beyond the single suit) for purposes of bodily support or modesty, not religious in nature;</a:t>
            </a:r>
          </a:p>
          <a:p>
            <a:pPr lvl="1"/>
            <a:endParaRPr lang="en-US" sz="1000" spc="-10" dirty="0">
              <a:effectLst/>
              <a:ea typeface="Arial" panose="020B0604020202020204" pitchFamily="34" charset="0"/>
            </a:endParaRPr>
          </a:p>
          <a:p>
            <a:pPr lvl="1"/>
            <a:r>
              <a:rPr lang="en-US" sz="2800" dirty="0">
                <a:effectLst/>
                <a:latin typeface="Calibri" panose="020F0502020204030204" pitchFamily="34" charset="0"/>
                <a:ea typeface="Calibri" panose="020F0502020204030204" pitchFamily="34" charset="0"/>
              </a:rPr>
              <a:t>Use of devices to assist a disabled swimmer (e.g., tap pole for notifying blind swimmer of approach to a turn);</a:t>
            </a:r>
          </a:p>
          <a:p>
            <a:pPr lvl="1"/>
            <a:endParaRPr lang="en-US" sz="1000" dirty="0">
              <a:effectLst/>
              <a:latin typeface="Calibri" panose="020F0502020204030204" pitchFamily="34" charset="0"/>
              <a:ea typeface="Calibri" panose="020F0502020204030204" pitchFamily="34" charset="0"/>
            </a:endParaRPr>
          </a:p>
          <a:p>
            <a:pPr lvl="1"/>
            <a:r>
              <a:rPr lang="en-US" sz="2800" dirty="0">
                <a:effectLst/>
                <a:latin typeface="Calibri" panose="020F0502020204030204" pitchFamily="34" charset="0"/>
                <a:ea typeface="Calibri" panose="020F0502020204030204" pitchFamily="34" charset="0"/>
              </a:rPr>
              <a:t>Use of artificial devices to replace a missing limb or extremity;</a:t>
            </a:r>
          </a:p>
          <a:p>
            <a:pPr lvl="1"/>
            <a:endParaRPr lang="en-US" sz="1000" dirty="0">
              <a:effectLst/>
              <a:latin typeface="Calibri" panose="020F0502020204030204" pitchFamily="34" charset="0"/>
              <a:ea typeface="Calibri" panose="020F0502020204030204" pitchFamily="34" charset="0"/>
            </a:endParaRPr>
          </a:p>
          <a:p>
            <a:pPr lvl="1"/>
            <a:r>
              <a:rPr lang="en-US" sz="2800" dirty="0">
                <a:effectLst/>
                <a:latin typeface="Calibri" panose="020F0502020204030204" pitchFamily="34" charset="0"/>
                <a:ea typeface="Calibri" panose="020F0502020204030204" pitchFamily="34" charset="0"/>
              </a:rPr>
              <a:t>Use of tape of any kind is permitted only for medical necessities and requires letter from certified medical professional. (3-3-5d)</a:t>
            </a:r>
          </a:p>
          <a:p>
            <a:pPr lvl="1"/>
            <a:endParaRPr lang="en-US" sz="2800" b="1" spc="-10" dirty="0">
              <a:effectLst/>
              <a:ea typeface="Arial" panose="020B0604020202020204" pitchFamily="34" charset="0"/>
            </a:endParaRPr>
          </a:p>
          <a:p>
            <a:pPr marL="0" lvl="1" indent="0">
              <a:buNone/>
            </a:pPr>
            <a:endParaRPr lang="en-US" sz="1600" dirty="0">
              <a:effectLst/>
              <a:latin typeface="Arial" panose="020B0604020202020204" pitchFamily="34" charset="0"/>
              <a:ea typeface="Arial" panose="020B0604020202020204" pitchFamily="34" charset="0"/>
            </a:endParaRP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1619869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Uniforms</a:t>
            </a:r>
            <a:br>
              <a:rPr lang="en-US" sz="4000" dirty="0"/>
            </a:br>
            <a:r>
              <a:rPr lang="en-US" sz="4000" dirty="0"/>
              <a:t>3-3-2</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3" y="1993900"/>
            <a:ext cx="9622958" cy="4338637"/>
          </a:xfrm>
        </p:spPr>
        <p:txBody>
          <a:bodyPr/>
          <a:lstStyle/>
          <a:p>
            <a:pPr marL="0" marR="0">
              <a:spcBef>
                <a:spcPts val="0"/>
              </a:spcBef>
              <a:spcAft>
                <a:spcPts val="0"/>
              </a:spcAft>
              <a:tabLst>
                <a:tab pos="344488" algn="l"/>
              </a:tabLst>
            </a:pPr>
            <a:r>
              <a:rPr lang="en-US" sz="2800" dirty="0">
                <a:effectLst/>
                <a:latin typeface="Calibri" panose="020F0502020204030204" pitchFamily="34" charset="0"/>
                <a:ea typeface="Times New Roman" panose="02020603050405020304" pitchFamily="18" charset="0"/>
              </a:rPr>
              <a:t>Removed language specifying a competitor must </a:t>
            </a:r>
            <a:r>
              <a:rPr lang="en-US" sz="2800" dirty="0">
                <a:latin typeface="Calibri" panose="020F0502020204030204" pitchFamily="34" charset="0"/>
                <a:ea typeface="Times New Roman" panose="02020603050405020304" pitchFamily="18" charset="0"/>
              </a:rPr>
              <a:t>compete </a:t>
            </a:r>
            <a:r>
              <a:rPr lang="en-US" sz="2800" dirty="0">
                <a:effectLst/>
                <a:latin typeface="Calibri" panose="020F0502020204030204" pitchFamily="34" charset="0"/>
                <a:ea typeface="Times New Roman" panose="02020603050405020304" pitchFamily="18" charset="0"/>
              </a:rPr>
              <a:t>in a</a:t>
            </a:r>
            <a:br>
              <a:rPr lang="en-US" sz="2800" dirty="0">
                <a:effectLst/>
                <a:latin typeface="Calibri" panose="020F0502020204030204" pitchFamily="34" charset="0"/>
                <a:ea typeface="Times New Roman" panose="02020603050405020304" pitchFamily="18" charset="0"/>
              </a:rPr>
            </a:br>
            <a:r>
              <a:rPr lang="en-US" sz="2800" dirty="0">
                <a:effectLst/>
                <a:latin typeface="Calibri" panose="020F0502020204030204" pitchFamily="34" charset="0"/>
                <a:ea typeface="Times New Roman" panose="02020603050405020304" pitchFamily="18" charset="0"/>
              </a:rPr>
              <a:t> 	suit that is of decent appearance;</a:t>
            </a:r>
          </a:p>
          <a:p>
            <a:pPr marL="0" marR="0">
              <a:spcBef>
                <a:spcPts val="0"/>
              </a:spcBef>
              <a:spcAft>
                <a:spcPts val="0"/>
              </a:spcAft>
              <a:tabLst>
                <a:tab pos="344488" algn="l"/>
              </a:tabLst>
            </a:pPr>
            <a:endParaRPr lang="en-US" sz="1100" dirty="0">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tabLst>
                <a:tab pos="344488" algn="l"/>
              </a:tabLst>
            </a:pPr>
            <a:r>
              <a:rPr lang="en-US" sz="2800" dirty="0">
                <a:effectLst/>
                <a:latin typeface="Calibri" panose="020F0502020204030204" pitchFamily="34" charset="0"/>
                <a:ea typeface="Calibri" panose="020F0502020204030204" pitchFamily="34" charset="0"/>
              </a:rPr>
              <a:t>Eliminates the subjectivity of “decent appearance” for an</a:t>
            </a:r>
            <a:br>
              <a:rPr lang="en-US" sz="2800" dirty="0">
                <a:effectLst/>
                <a:latin typeface="Calibri" panose="020F0502020204030204" pitchFamily="34" charset="0"/>
                <a:ea typeface="Calibri" panose="020F0502020204030204" pitchFamily="34" charset="0"/>
              </a:rPr>
            </a:br>
            <a:r>
              <a:rPr lang="en-US" sz="2800" dirty="0">
                <a:effectLst/>
                <a:latin typeface="Calibri" panose="020F0502020204030204" pitchFamily="34" charset="0"/>
                <a:ea typeface="Calibri" panose="020F0502020204030204" pitchFamily="34" charset="0"/>
              </a:rPr>
              <a:t> 	official when making an illegal suit determination</a:t>
            </a:r>
            <a:r>
              <a:rPr lang="en-US" sz="2800" dirty="0">
                <a:latin typeface="Calibri" panose="020F0502020204030204" pitchFamily="34" charset="0"/>
                <a:ea typeface="Calibri" panose="020F0502020204030204" pitchFamily="34" charset="0"/>
              </a:rPr>
              <a:t>; </a:t>
            </a:r>
          </a:p>
          <a:p>
            <a:pPr marL="0" marR="0">
              <a:spcBef>
                <a:spcPts val="0"/>
              </a:spcBef>
              <a:spcAft>
                <a:spcPts val="0"/>
              </a:spcAft>
              <a:tabLst>
                <a:tab pos="344488" algn="l"/>
              </a:tabLst>
            </a:pP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tabLst>
                <a:tab pos="344488" algn="l"/>
              </a:tabLst>
            </a:pPr>
            <a:r>
              <a:rPr lang="en-US" sz="2800" dirty="0">
                <a:latin typeface="Calibri" panose="020F0502020204030204" pitchFamily="34" charset="0"/>
                <a:ea typeface="Calibri" panose="020F0502020204030204" pitchFamily="34" charset="0"/>
              </a:rPr>
              <a:t>Officials are responsible for adjudicating:</a:t>
            </a:r>
          </a:p>
          <a:p>
            <a:pPr marR="0" indent="3175">
              <a:spcBef>
                <a:spcPts val="0"/>
              </a:spcBef>
              <a:spcAft>
                <a:spcPts val="0"/>
              </a:spcAft>
              <a:buFont typeface="Arial" panose="020B0604020202020204" pitchFamily="34" charset="0"/>
              <a:buChar char="•"/>
              <a:tabLst>
                <a:tab pos="346075" algn="l"/>
                <a:tab pos="623888" algn="l"/>
              </a:tabLst>
            </a:pPr>
            <a:r>
              <a:rPr lang="en-US" sz="2800" dirty="0">
                <a:effectLst/>
                <a:latin typeface="Calibri" panose="020F0502020204030204" pitchFamily="34" charset="0"/>
                <a:ea typeface="Calibri" panose="020F0502020204030204" pitchFamily="34" charset="0"/>
              </a:rPr>
              <a:t> 	waist to knee coverage or shoulder to knee coverage</a:t>
            </a:r>
            <a:endParaRPr lang="en-US" sz="2800" dirty="0">
              <a:latin typeface="Calibri" panose="020F0502020204030204" pitchFamily="34" charset="0"/>
              <a:ea typeface="Calibri" panose="020F0502020204030204" pitchFamily="34" charset="0"/>
            </a:endParaRPr>
          </a:p>
          <a:p>
            <a:pPr marL="623888" lvl="1" indent="-277813">
              <a:spcBef>
                <a:spcPts val="0"/>
              </a:spcBef>
              <a:spcAft>
                <a:spcPts val="0"/>
              </a:spcAft>
              <a:tabLst>
                <a:tab pos="346075" algn="l"/>
                <a:tab pos="623888" algn="l"/>
              </a:tabLst>
            </a:pPr>
            <a:r>
              <a:rPr lang="en-US" sz="2800" dirty="0">
                <a:effectLst/>
                <a:latin typeface="Calibri" panose="020F0502020204030204" pitchFamily="34" charset="0"/>
                <a:ea typeface="Calibri" panose="020F0502020204030204" pitchFamily="34" charset="0"/>
              </a:rPr>
              <a:t>single suit</a:t>
            </a:r>
          </a:p>
          <a:p>
            <a:pPr marL="623888" lvl="1" indent="-277813">
              <a:spcBef>
                <a:spcPts val="0"/>
              </a:spcBef>
              <a:spcAft>
                <a:spcPts val="0"/>
              </a:spcAft>
              <a:tabLst>
                <a:tab pos="346075" algn="l"/>
                <a:tab pos="623888" algn="l"/>
              </a:tabLst>
            </a:pPr>
            <a:r>
              <a:rPr lang="en-US" sz="2800" dirty="0">
                <a:latin typeface="Calibri" panose="020F0502020204030204" pitchFamily="34" charset="0"/>
                <a:ea typeface="Calibri" panose="020F0502020204030204" pitchFamily="34" charset="0"/>
              </a:rPr>
              <a:t>coverage</a:t>
            </a:r>
            <a:br>
              <a:rPr lang="en-US" sz="2800" dirty="0">
                <a:solidFill>
                  <a:srgbClr val="FF0000"/>
                </a:solidFill>
                <a:effectLst/>
                <a:latin typeface="Calibri" panose="020F0502020204030204" pitchFamily="34" charset="0"/>
                <a:ea typeface="Calibri" panose="020F0502020204030204" pitchFamily="34" charset="0"/>
              </a:rPr>
            </a:br>
            <a:r>
              <a:rPr lang="en-US" sz="2800" dirty="0">
                <a:effectLst/>
                <a:latin typeface="Calibri" panose="020F0502020204030204" pitchFamily="34" charset="0"/>
                <a:ea typeface="Calibri" panose="020F0502020204030204" pitchFamily="34" charset="0"/>
              </a:rPr>
              <a:t> 	 	</a:t>
            </a:r>
            <a:br>
              <a:rPr lang="en-US" sz="2800" dirty="0">
                <a:effectLst/>
                <a:latin typeface="Calibri" panose="020F0502020204030204" pitchFamily="34" charset="0"/>
                <a:ea typeface="Calibri" panose="020F0502020204030204" pitchFamily="34" charset="0"/>
              </a:rPr>
            </a:b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2084833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BB0E1-A919-4F22-8A24-AF5A4E30CECC}"/>
              </a:ext>
            </a:extLst>
          </p:cNvPr>
          <p:cNvSpPr>
            <a:spLocks noGrp="1"/>
          </p:cNvSpPr>
          <p:nvPr>
            <p:ph type="title"/>
          </p:nvPr>
        </p:nvSpPr>
        <p:spPr/>
        <p:txBody>
          <a:bodyPr/>
          <a:lstStyle/>
          <a:p>
            <a:pPr>
              <a:defRPr/>
            </a:pPr>
            <a:r>
              <a:rPr lang="en-US" sz="4000" dirty="0"/>
              <a:t>Starts &amp; finishes</a:t>
            </a:r>
            <a:br>
              <a:rPr lang="en-US" sz="4000" dirty="0"/>
            </a:br>
            <a:r>
              <a:rPr lang="en-US" sz="4000" dirty="0"/>
              <a:t>8-1-3</a:t>
            </a:r>
            <a:r>
              <a:rPr lang="en-US" sz="4000" cap="none" dirty="0"/>
              <a:t>d</a:t>
            </a:r>
            <a:r>
              <a:rPr lang="en-US" sz="4000" dirty="0"/>
              <a:t>, PENALTY 2, 8-1-6 PENALTY </a:t>
            </a:r>
            <a:endParaRPr lang="en-US" dirty="0"/>
          </a:p>
        </p:txBody>
      </p:sp>
      <p:sp>
        <p:nvSpPr>
          <p:cNvPr id="27653" name="Content Placeholder 5">
            <a:extLst>
              <a:ext uri="{FF2B5EF4-FFF2-40B4-BE49-F238E27FC236}">
                <a16:creationId xmlns:a16="http://schemas.microsoft.com/office/drawing/2014/main" id="{58D65CD7-A2CA-4418-91B5-29EDFFAEE52F}"/>
              </a:ext>
            </a:extLst>
          </p:cNvPr>
          <p:cNvSpPr>
            <a:spLocks noGrp="1" noChangeArrowheads="1"/>
          </p:cNvSpPr>
          <p:nvPr>
            <p:ph idx="1"/>
          </p:nvPr>
        </p:nvSpPr>
        <p:spPr>
          <a:xfrm>
            <a:off x="1941513" y="2185988"/>
            <a:ext cx="9873969" cy="4338637"/>
          </a:xfrm>
        </p:spPr>
        <p:txBody>
          <a:bodyPr/>
          <a:lstStyle/>
          <a:p>
            <a:pPr>
              <a:spcBef>
                <a:spcPts val="0"/>
              </a:spcBef>
              <a:spcAft>
                <a:spcPts val="1000"/>
              </a:spcAft>
            </a:pPr>
            <a:r>
              <a:rPr lang="en-US" sz="2800" dirty="0">
                <a:effectLst/>
                <a:ea typeface="Arial" panose="020B0604020202020204" pitchFamily="34" charset="0"/>
              </a:rPr>
              <a:t>Requires a written record for dual confirmation of a fals</a:t>
            </a:r>
            <a:r>
              <a:rPr lang="en-US" sz="2800" dirty="0">
                <a:ea typeface="Arial" panose="020B0604020202020204" pitchFamily="34" charset="0"/>
              </a:rPr>
              <a:t>e start;</a:t>
            </a:r>
          </a:p>
          <a:p>
            <a:pPr marL="0" indent="0">
              <a:spcBef>
                <a:spcPts val="0"/>
              </a:spcBef>
              <a:spcAft>
                <a:spcPts val="1000"/>
              </a:spcAft>
              <a:buNone/>
            </a:pPr>
            <a:r>
              <a:rPr lang="en-US" sz="1100" dirty="0">
                <a:effectLst/>
                <a:ea typeface="Arial" panose="020B0604020202020204" pitchFamily="34" charset="0"/>
              </a:rPr>
              <a:t> </a:t>
            </a:r>
          </a:p>
          <a:p>
            <a:pPr>
              <a:spcBef>
                <a:spcPts val="0"/>
              </a:spcBef>
              <a:spcAft>
                <a:spcPts val="1000"/>
              </a:spcAft>
            </a:pPr>
            <a:r>
              <a:rPr lang="en-US" sz="2800" dirty="0">
                <a:ea typeface="Arial" panose="020B0604020202020204" pitchFamily="34" charset="0"/>
              </a:rPr>
              <a:t>Aligns with requirement of a written record for dual confirmation of a relay takeoff during a championship meet;</a:t>
            </a:r>
          </a:p>
          <a:p>
            <a:pPr marL="0" indent="0">
              <a:spcBef>
                <a:spcPts val="0"/>
              </a:spcBef>
              <a:spcAft>
                <a:spcPts val="1000"/>
              </a:spcAft>
              <a:buNone/>
            </a:pPr>
            <a:endParaRPr lang="en-US" sz="1100" dirty="0">
              <a:effectLst/>
              <a:ea typeface="Arial" panose="020B0604020202020204" pitchFamily="34" charset="0"/>
            </a:endParaRPr>
          </a:p>
          <a:p>
            <a:pPr>
              <a:spcBef>
                <a:spcPts val="0"/>
              </a:spcBef>
              <a:spcAft>
                <a:spcPts val="1000"/>
              </a:spcAft>
            </a:pPr>
            <a:r>
              <a:rPr lang="en-US" sz="2800" dirty="0">
                <a:ea typeface="Arial" panose="020B0604020202020204" pitchFamily="34" charset="0"/>
              </a:rPr>
              <a:t>Provides an additional level of accountability.</a:t>
            </a:r>
            <a:endParaRPr lang="en-US" sz="2800" dirty="0">
              <a:effectLst/>
              <a:ea typeface="Arial" panose="020B0604020202020204" pitchFamily="34" charset="0"/>
            </a:endParaRPr>
          </a:p>
          <a:p>
            <a:pPr marL="0" marR="0" indent="0">
              <a:spcBef>
                <a:spcPts val="0"/>
              </a:spcBef>
              <a:spcAft>
                <a:spcPts val="1000"/>
              </a:spcAft>
              <a:buNone/>
            </a:pPr>
            <a:endParaRPr lang="en-US" sz="2800" b="1" dirty="0">
              <a:ea typeface="Arial" panose="020B0604020202020204" pitchFamily="34" charset="0"/>
            </a:endParaRPr>
          </a:p>
          <a:p>
            <a:pPr marL="0" marR="0" indent="0">
              <a:spcBef>
                <a:spcPts val="0"/>
              </a:spcBef>
              <a:spcAft>
                <a:spcPts val="1000"/>
              </a:spcAft>
              <a:buNone/>
            </a:pPr>
            <a:endParaRPr lang="en-US" sz="2800" dirty="0">
              <a:effectLst/>
              <a:ea typeface="Times New Roman" panose="02020603050405020304" pitchFamily="18" charset="0"/>
            </a:endParaRPr>
          </a:p>
        </p:txBody>
      </p:sp>
      <p:sp>
        <p:nvSpPr>
          <p:cNvPr id="4" name="Footer Placeholder 3">
            <a:extLst>
              <a:ext uri="{FF2B5EF4-FFF2-40B4-BE49-F238E27FC236}">
                <a16:creationId xmlns:a16="http://schemas.microsoft.com/office/drawing/2014/main" id="{F12673BF-BE28-4EF2-A0C7-16FD9EFEFC5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4113755027"/>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204F1C87-BCE6-49B6-A04F-8EDD9B20C5D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A468B041-C654-4B81-A79A-D350B4BE27EE}"/>
    </a:ext>
  </a:extLst>
</a:theme>
</file>

<file path=ppt/theme/theme4.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0FDD36BC-5570-4369-A907-F4DBACC940B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2.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77D50-A8F4-41EA-8AAF-2B8EFD1D1E78}">
  <ds:schemaRefs>
    <ds:schemaRef ds:uri="http://schemas.microsoft.com/office/infopath/2007/PartnerControls"/>
    <ds:schemaRef ds:uri="http://schemas.microsoft.com/office/2006/documentManagement/types"/>
    <ds:schemaRef ds:uri="http://purl.org/dc/dcmitype/"/>
    <ds:schemaRef ds:uri="http://purl.org/dc/terms/"/>
    <ds:schemaRef ds:uri="http://schemas.openxmlformats.org/package/2006/metadata/core-properties"/>
    <ds:schemaRef ds:uri="3bb8d7d1-06b8-47b8-a0de-bad91f18ef42"/>
    <ds:schemaRef ds:uri="ffc60a71-4a50-4afc-be20-b1cf64734936"/>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8478</TotalTime>
  <Words>5891</Words>
  <Application>Microsoft Office PowerPoint</Application>
  <PresentationFormat>Widescreen</PresentationFormat>
  <Paragraphs>427</Paragraphs>
  <Slides>36</Slides>
  <Notes>36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Arial</vt:lpstr>
      <vt:lpstr>Calibri</vt:lpstr>
      <vt:lpstr>Calibri Light</vt:lpstr>
      <vt:lpstr>Courier New</vt:lpstr>
      <vt:lpstr>Frutiger LT 57 Cn</vt:lpstr>
      <vt:lpstr>Times New Roman</vt:lpstr>
      <vt:lpstr>Titillium</vt:lpstr>
      <vt:lpstr>Wingdings</vt:lpstr>
      <vt:lpstr>Office Theme</vt:lpstr>
      <vt:lpstr>Custom Design</vt:lpstr>
      <vt:lpstr>Office Theme</vt:lpstr>
      <vt:lpstr>Office Theme</vt:lpstr>
      <vt:lpstr>2023-24 NFHS Swimming and diving Rules PowerPoint</vt:lpstr>
      <vt:lpstr> 2023-24 nfhs swimming and diving RULES CHANGES</vt:lpstr>
      <vt:lpstr>Uniforms Section 3 Note</vt:lpstr>
      <vt:lpstr> Guidelines for Schools and state associations for consideration of accommodations </vt:lpstr>
      <vt:lpstr>Accommodations appendix B</vt:lpstr>
      <vt:lpstr> Accommodations </vt:lpstr>
      <vt:lpstr> Accommodations </vt:lpstr>
      <vt:lpstr>Uniforms 3-3-2</vt:lpstr>
      <vt:lpstr>Starts &amp; finishes 8-1-3d, PENALTY 2, 8-1-6 PENALTY </vt:lpstr>
      <vt:lpstr>Form of individual events 8-2-1g BACKSTROKE</vt:lpstr>
      <vt:lpstr>Form of individual events 8-2-2d BREASTSTROKE</vt:lpstr>
      <vt:lpstr>Form of individual events 8-2-2d BREASTSTROKE PULLOUT</vt:lpstr>
      <vt:lpstr>Form of individual events 8-2-2e BREASTSTROKE KICK</vt:lpstr>
      <vt:lpstr>Form of individual events  8-2-2f,g BREASTSTROKE TURN AND FINISH</vt:lpstr>
      <vt:lpstr>Form of individual events  8-2-2f,g BREASTSTROKE TURN AND FINISH</vt:lpstr>
      <vt:lpstr>Form of individual events 8-2-3c BUTTERFLY</vt:lpstr>
      <vt:lpstr>Form of individual events 8-2-3e, g BUTTERFLY TURN AND FINISH</vt:lpstr>
      <vt:lpstr> 2023-24 nfhs swimming and diving major editorial CHANGES</vt:lpstr>
      <vt:lpstr>Pool markings 2-4-2, Table 2-1</vt:lpstr>
      <vt:lpstr>seeding 5-2-1, 5-2-2</vt:lpstr>
      <vt:lpstr>Lane and heat assignments 5-3-6</vt:lpstr>
      <vt:lpstr>Appendix B</vt:lpstr>
      <vt:lpstr>Appendix B</vt:lpstr>
      <vt:lpstr> 2023-24 nfhs swimming and diving points of emphasis</vt:lpstr>
      <vt:lpstr>Risk minimization</vt:lpstr>
      <vt:lpstr>National trends</vt:lpstr>
      <vt:lpstr>Participant and spectator unsporting conduct</vt:lpstr>
      <vt:lpstr>designated areas for photographers</vt:lpstr>
      <vt:lpstr>  NFHS Learning Center</vt:lpstr>
      <vt:lpstr>PowerPoint Presentation</vt:lpstr>
      <vt:lpstr>Over 17.8 million courses delivered!</vt:lpstr>
      <vt:lpstr>PowerPoint Presentation</vt:lpstr>
      <vt:lpstr> 2023-24 NFHS Swimming and diving resources</vt:lpstr>
      <vt:lpstr>NFHS swimming and diving publications</vt:lpstr>
      <vt:lpstr>NFHS swimming and diving publications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2023-24 NFHS Sport Rules PowerPoint</dc:title>
  <dc:creator>Dan Schuster</dc:creator>
  <cp:lastModifiedBy>Sarah Hayes</cp:lastModifiedBy>
  <cp:revision>57</cp:revision>
  <cp:lastPrinted>2023-06-02T17:23:55Z</cp:lastPrinted>
  <dcterms:created xsi:type="dcterms:W3CDTF">2023-04-20T19:51:57Z</dcterms:created>
  <dcterms:modified xsi:type="dcterms:W3CDTF">2023-07-20T12:10:29Z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